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Lst>
  <p:sldSz cy="5143500" cx="9144000"/>
  <p:notesSz cx="6858000" cy="9144000"/>
  <p:embeddedFontLst>
    <p:embeddedFont>
      <p:font typeface="Radley"/>
      <p:regular r:id="rId94"/>
      <p: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slide" Target="slides/slide78.xml"/><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slide" Target="slides/slide80.xml"/><Relationship Id="rId41" Type="http://schemas.openxmlformats.org/officeDocument/2006/relationships/slide" Target="slides/slide35.xml"/><Relationship Id="rId85" Type="http://schemas.openxmlformats.org/officeDocument/2006/relationships/slide" Target="slides/slide79.xml"/><Relationship Id="rId44" Type="http://schemas.openxmlformats.org/officeDocument/2006/relationships/slide" Target="slides/slide38.xml"/><Relationship Id="rId88" Type="http://schemas.openxmlformats.org/officeDocument/2006/relationships/slide" Target="slides/slide82.xml"/><Relationship Id="rId43" Type="http://schemas.openxmlformats.org/officeDocument/2006/relationships/slide" Target="slides/slide37.xml"/><Relationship Id="rId87" Type="http://schemas.openxmlformats.org/officeDocument/2006/relationships/slide" Target="slides/slide81.xml"/><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95" Type="http://schemas.openxmlformats.org/officeDocument/2006/relationships/font" Target="fonts/Radley-italic.fntdata"/><Relationship Id="rId50" Type="http://schemas.openxmlformats.org/officeDocument/2006/relationships/slide" Target="slides/slide44.xml"/><Relationship Id="rId94" Type="http://schemas.openxmlformats.org/officeDocument/2006/relationships/font" Target="fonts/Radley-regular.fntdata"/><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hysio-pedia.com/The_Vestibulocochlear_Nerve_%28CN_VIII%29"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head/cranial-nerves/glossopharyngeal-nerve/"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ghpointaz.com/christinas-blog/the-power-of-the-vagus-nerve" TargetMode="External"/><Relationship Id="rId3" Type="http://schemas.openxmlformats.org/officeDocument/2006/relationships/hyperlink" Target="https://www.physio-pedia.com/Vagus_Nerv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head/cranial-nerves/accessory/" TargetMode="External"/><Relationship Id="rId3" Type="http://schemas.openxmlformats.org/officeDocument/2006/relationships/hyperlink" Target="https://teachmeanatomy.info/head/cranial-nerves/accessory/"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head/cranial-nerves/hypoglossa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ountsinai.org/care/ent/services/facial-plastic-reconstructive-surgery/facial-nerve-paralysis-before-and-after-gallery"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ergerhenryent.com/bells-palsy/"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Hypoglossal_nerve"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ascending-tracts-sensory/" TargetMode="External"/><Relationship Id="rId3" Type="http://schemas.openxmlformats.org/officeDocument/2006/relationships/hyperlink" Target="https://teachmeanatomy.info/neuroanatomy/pathways/descending-tracts-motor/"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ascending-tracts-sensory/"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ascending-tracts-sensory/"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health.kcl.ac.uk/tel/NA1-HTML5/Pages/1_1_AscendingSomato/1_1_2/1_1_2_DorsalColumn_MedLem_Pathway_on_ss_brain.html"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ascending-tracts-sensory/"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ascending-tracts-sensory/"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quizlet.com/516952710/sensory-motor-systems-review-flash-cards/"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descending-tracts-moto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descending-tracts-motor/"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descending-tracts-motor/"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hysio-pedia.com/Vestibulospinal_Tract"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urses.lumenlearning.com/suny-ap1/chapter/vision/"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skabiologist.asu.edu/rods-and-cones"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Bitemporal_hemianopsia"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hthalmologybreakingnews.com/bitemporal-hemianopia--causes-symptoms-and-management"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eachmeanatomy.info/neuroanatomy/pathways/auditory-pathway/"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anzcrpart1.fandom.com/wiki/Intracranial_cavity_(extra_axial):_Posterior_cranial_fossa:Internal_auditory_meatus_with_CN_VII_%26_VIII"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Cochlea"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tosurgeryatlas.stanford.edu/otologic-surgery-atlas/surgical-anatomy-of-the-ear/vestibular-system/" TargetMode="Externa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marticons.co/blog/understanding-the-meaning-of-question-mark-icons/"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2e0d69741_1_8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27" name="Google Shape;127;g2b2e0d69741_1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b4293b27b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b4293b27b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b4293b27b8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b4293b27b8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https://teachmeanatomy.info/neuroanatomy/vessels/arterial-supply/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b4293b27b8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b4293b27b8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b4293b27b8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b4293b27b8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b4293b27b8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b4293b27b8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b4293b27b8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b4293b27b8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b2f206dcdf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GB"/>
              <a:t>Image Reference: https://teachmeanatomy.info/head/cranial-nerves/summary/</a:t>
            </a:r>
            <a:endParaRPr/>
          </a:p>
        </p:txBody>
      </p:sp>
      <p:sp>
        <p:nvSpPr>
          <p:cNvPr id="261" name="Google Shape;261;g2b2f206dcdf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b3ddf8b56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b3ddf8b56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b3ddf8b56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b3ddf8b56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b2f206dcd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b2f206dcd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2323C"/>
              </a:buClr>
              <a:buSzPts val="1350"/>
              <a:buNone/>
            </a:pPr>
            <a:r>
              <a:rPr lang="en-GB" sz="1350">
                <a:solidFill>
                  <a:srgbClr val="32323C"/>
                </a:solidFill>
              </a:rPr>
              <a:t>Special visceral sensory (SVS) – senses derived from endoderm (e.g. taste, smell).</a:t>
            </a:r>
            <a:endParaRPr sz="1350">
              <a:solidFill>
                <a:srgbClr val="32323C"/>
              </a:solidFill>
            </a:endParaRPr>
          </a:p>
          <a:p>
            <a:pPr indent="0" lvl="0" marL="0" rtl="0" algn="l">
              <a:spcBef>
                <a:spcPts val="120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b2e0d69741_1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b2e0d69741_1_88: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136" name="Google Shape;136;g2b2e0d69741_1_88: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lang="en-GB"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b2f206dcdf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b2f206dcdf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b2f206dcdf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b2f206dcdf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b2f206dcdf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2b2f206dcdf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b2f206dcdf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b2f206dcdf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b4004da2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b4004da2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b2f206dcd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b2f206dcd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b2f206dcdf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b2f206dcdf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a:t>
            </a:r>
            <a:r>
              <a:rPr lang="en-GB"/>
              <a:t>unctions : </a:t>
            </a:r>
            <a:endParaRPr/>
          </a:p>
          <a:p>
            <a:pPr indent="0" lvl="0" marL="0" rtl="0" algn="l">
              <a:spcBef>
                <a:spcPts val="0"/>
              </a:spcBef>
              <a:spcAft>
                <a:spcPts val="0"/>
              </a:spcAft>
              <a:buClr>
                <a:schemeClr val="dk1"/>
              </a:buClr>
              <a:buSzPts val="1100"/>
              <a:buFont typeface="Arial"/>
              <a:buNone/>
            </a:pPr>
            <a:r>
              <a:rPr lang="en-GB">
                <a:solidFill>
                  <a:srgbClr val="32323C"/>
                </a:solidFill>
                <a:highlight>
                  <a:srgbClr val="F2F2F2"/>
                </a:highlight>
              </a:rPr>
              <a:t>GSS: sensation to part of ext. ear.</a:t>
            </a:r>
            <a:endParaRPr>
              <a:solidFill>
                <a:srgbClr val="32323C"/>
              </a:solidFill>
              <a:highlight>
                <a:srgbClr val="F2F2F2"/>
              </a:highlight>
            </a:endParaRPr>
          </a:p>
          <a:p>
            <a:pPr indent="0" lvl="0" marL="0" rtl="0" algn="l">
              <a:lnSpc>
                <a:spcPct val="115000"/>
              </a:lnSpc>
              <a:spcBef>
                <a:spcPts val="0"/>
              </a:spcBef>
              <a:spcAft>
                <a:spcPts val="0"/>
              </a:spcAft>
              <a:buClr>
                <a:schemeClr val="dk1"/>
              </a:buClr>
              <a:buSzPts val="1100"/>
              <a:buFont typeface="Arial"/>
              <a:buNone/>
            </a:pPr>
            <a:r>
              <a:rPr lang="en-GB">
                <a:solidFill>
                  <a:srgbClr val="32323C"/>
                </a:solidFill>
                <a:highlight>
                  <a:srgbClr val="F2F2F2"/>
                </a:highlight>
              </a:rPr>
              <a:t>SVS: taste from ant. 2/3 tongue, hard and soft palate.</a:t>
            </a:r>
            <a:endParaRPr>
              <a:solidFill>
                <a:srgbClr val="32323C"/>
              </a:solidFill>
              <a:highlight>
                <a:srgbClr val="F2F2F2"/>
              </a:highlight>
            </a:endParaRPr>
          </a:p>
          <a:p>
            <a:pPr indent="0" lvl="0" marL="0" rtl="0" algn="l">
              <a:lnSpc>
                <a:spcPct val="115000"/>
              </a:lnSpc>
              <a:spcBef>
                <a:spcPts val="1200"/>
              </a:spcBef>
              <a:spcAft>
                <a:spcPts val="0"/>
              </a:spcAft>
              <a:buClr>
                <a:schemeClr val="dk1"/>
              </a:buClr>
              <a:buSzPts val="1100"/>
              <a:buFont typeface="Arial"/>
              <a:buNone/>
            </a:pPr>
            <a:r>
              <a:rPr lang="en-GB">
                <a:solidFill>
                  <a:srgbClr val="32323C"/>
                </a:solidFill>
                <a:highlight>
                  <a:srgbClr val="F2F2F2"/>
                </a:highlight>
              </a:rPr>
              <a:t>SVM: muscles of facial expression.</a:t>
            </a:r>
            <a:endParaRPr>
              <a:solidFill>
                <a:srgbClr val="32323C"/>
              </a:solidFill>
              <a:highlight>
                <a:srgbClr val="F2F2F2"/>
              </a:highlight>
            </a:endParaRPr>
          </a:p>
          <a:p>
            <a:pPr indent="0" lvl="0" marL="0" rtl="0" algn="l">
              <a:lnSpc>
                <a:spcPct val="115000"/>
              </a:lnSpc>
              <a:spcBef>
                <a:spcPts val="1200"/>
              </a:spcBef>
              <a:spcAft>
                <a:spcPts val="0"/>
              </a:spcAft>
              <a:buClr>
                <a:schemeClr val="dk1"/>
              </a:buClr>
              <a:buSzPts val="1100"/>
              <a:buFont typeface="Arial"/>
              <a:buNone/>
            </a:pPr>
            <a:r>
              <a:rPr lang="en-GB">
                <a:solidFill>
                  <a:srgbClr val="32323C"/>
                </a:solidFill>
                <a:highlight>
                  <a:srgbClr val="F2F2F2"/>
                </a:highlight>
              </a:rPr>
              <a:t>GVM: lacrimal, submandibular, sublingual glands and mucous glands of mouth and nose.</a:t>
            </a:r>
            <a:endParaRPr>
              <a:solidFill>
                <a:srgbClr val="32323C"/>
              </a:solidFill>
              <a:highlight>
                <a:srgbClr val="F2F2F2"/>
              </a:highlight>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b2f206dcdf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b2f206dcdf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https://www.physio-pedia.com/The_Vestibulocochlear_Nerve_%28CN_VIII%29</a:t>
            </a:r>
            <a:endParaRPr/>
          </a:p>
          <a:p>
            <a:pPr indent="0" lvl="0" marL="0" rtl="0" algn="l">
              <a:spcBef>
                <a:spcPts val="0"/>
              </a:spcBef>
              <a:spcAft>
                <a:spcPts val="0"/>
              </a:spcAft>
              <a:buNone/>
            </a:pPr>
            <a:r>
              <a:t/>
            </a:r>
            <a:endParaRPr/>
          </a:p>
          <a:p>
            <a:pPr indent="-228600" lvl="0" marL="457200" rtl="0" algn="l">
              <a:lnSpc>
                <a:spcPct val="115000"/>
              </a:lnSpc>
              <a:spcBef>
                <a:spcPts val="0"/>
              </a:spcBef>
              <a:spcAft>
                <a:spcPts val="0"/>
              </a:spcAft>
              <a:buClr>
                <a:srgbClr val="32323C"/>
              </a:buClr>
              <a:buSzPts val="1350"/>
              <a:buNone/>
            </a:pPr>
            <a:r>
              <a:rPr lang="en-GB" sz="1350">
                <a:solidFill>
                  <a:srgbClr val="32323C"/>
                </a:solidFill>
              </a:rPr>
              <a:t>Special somatic sensory (SSS) – senses derived from ectoderm (e.g. sight, sound, balance).</a:t>
            </a:r>
            <a:endParaRPr sz="1350">
              <a:solidFill>
                <a:srgbClr val="32323C"/>
              </a:solidFill>
            </a:endParaRPr>
          </a:p>
          <a:p>
            <a:pPr indent="0" lvl="0" marL="0" rtl="0" algn="l">
              <a:spcBef>
                <a:spcPts val="1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b2f206dcdf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b2f206dcdf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https://teachmeanatomy.info/head/cranial-nerves/glossopharyngeal-nerve/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sz="1350">
                <a:solidFill>
                  <a:srgbClr val="32323C"/>
                </a:solidFill>
              </a:rPr>
              <a:t>Originates </a:t>
            </a:r>
            <a:r>
              <a:rPr lang="en-GB" sz="1350">
                <a:solidFill>
                  <a:srgbClr val="32323C"/>
                </a:solidFill>
              </a:rPr>
              <a:t>Posterior to the olive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Functions: </a:t>
            </a:r>
            <a:endParaRPr/>
          </a:p>
          <a:p>
            <a:pPr indent="0" lvl="0" marL="0" rtl="0" algn="l">
              <a:spcBef>
                <a:spcPts val="0"/>
              </a:spcBef>
              <a:spcAft>
                <a:spcPts val="0"/>
              </a:spcAft>
              <a:buClr>
                <a:schemeClr val="dk1"/>
              </a:buClr>
              <a:buSzPts val="1100"/>
              <a:buFont typeface="Arial"/>
              <a:buNone/>
            </a:pPr>
            <a:r>
              <a:rPr lang="en-GB">
                <a:solidFill>
                  <a:srgbClr val="32323C"/>
                </a:solidFill>
              </a:rPr>
              <a:t>SS: post. 1/3 tongue, ext. ear, and middle ear cavity.</a:t>
            </a:r>
            <a:endParaRPr>
              <a:solidFill>
                <a:srgbClr val="32323C"/>
              </a:solidFill>
            </a:endParaRPr>
          </a:p>
          <a:p>
            <a:pPr indent="0" lvl="0" marL="0" rtl="0" algn="l">
              <a:lnSpc>
                <a:spcPct val="115000"/>
              </a:lnSpc>
              <a:spcBef>
                <a:spcPts val="0"/>
              </a:spcBef>
              <a:spcAft>
                <a:spcPts val="0"/>
              </a:spcAft>
              <a:buClr>
                <a:schemeClr val="dk1"/>
              </a:buClr>
              <a:buSzPts val="1100"/>
              <a:buFont typeface="Arial"/>
              <a:buNone/>
            </a:pPr>
            <a:r>
              <a:rPr lang="en-GB">
                <a:solidFill>
                  <a:srgbClr val="32323C"/>
                </a:solidFill>
              </a:rPr>
              <a:t>GVS: carotid body and sinus.</a:t>
            </a:r>
            <a:endParaRPr>
              <a:solidFill>
                <a:srgbClr val="32323C"/>
              </a:solidFill>
            </a:endParaRPr>
          </a:p>
          <a:p>
            <a:pPr indent="0" lvl="0" marL="0" rtl="0" algn="l">
              <a:lnSpc>
                <a:spcPct val="115000"/>
              </a:lnSpc>
              <a:spcBef>
                <a:spcPts val="1200"/>
              </a:spcBef>
              <a:spcAft>
                <a:spcPts val="0"/>
              </a:spcAft>
              <a:buClr>
                <a:schemeClr val="dk1"/>
              </a:buClr>
              <a:buSzPts val="1100"/>
              <a:buFont typeface="Arial"/>
              <a:buNone/>
            </a:pPr>
            <a:r>
              <a:rPr lang="en-GB">
                <a:solidFill>
                  <a:srgbClr val="32323C"/>
                </a:solidFill>
              </a:rPr>
              <a:t>SVS: taste from post. 1/3 tongue.</a:t>
            </a:r>
            <a:endParaRPr>
              <a:solidFill>
                <a:srgbClr val="32323C"/>
              </a:solidFill>
            </a:endParaRPr>
          </a:p>
          <a:p>
            <a:pPr indent="0" lvl="0" marL="0" rtl="0" algn="l">
              <a:lnSpc>
                <a:spcPct val="115000"/>
              </a:lnSpc>
              <a:spcBef>
                <a:spcPts val="1200"/>
              </a:spcBef>
              <a:spcAft>
                <a:spcPts val="0"/>
              </a:spcAft>
              <a:buClr>
                <a:schemeClr val="dk1"/>
              </a:buClr>
              <a:buSzPts val="1100"/>
              <a:buFont typeface="Arial"/>
              <a:buNone/>
            </a:pPr>
            <a:r>
              <a:rPr lang="en-GB">
                <a:solidFill>
                  <a:srgbClr val="32323C"/>
                </a:solidFill>
              </a:rPr>
              <a:t>GVM: parotid gland.</a:t>
            </a:r>
            <a:endParaRPr>
              <a:solidFill>
                <a:srgbClr val="32323C"/>
              </a:solidFill>
            </a:endParaRPr>
          </a:p>
          <a:p>
            <a:pPr indent="0" lvl="0" marL="0" rtl="0" algn="l">
              <a:lnSpc>
                <a:spcPct val="115000"/>
              </a:lnSpc>
              <a:spcBef>
                <a:spcPts val="1200"/>
              </a:spcBef>
              <a:spcAft>
                <a:spcPts val="0"/>
              </a:spcAft>
              <a:buClr>
                <a:schemeClr val="dk1"/>
              </a:buClr>
              <a:buSzPts val="1100"/>
              <a:buFont typeface="Arial"/>
              <a:buNone/>
            </a:pPr>
            <a:r>
              <a:rPr lang="en-GB">
                <a:solidFill>
                  <a:srgbClr val="32323C"/>
                </a:solidFill>
              </a:rPr>
              <a:t>SVM: stylopharyngeus</a:t>
            </a:r>
            <a:endParaRPr>
              <a:solidFill>
                <a:srgbClr val="32323C"/>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b2f206dcdf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2b2f206dcdf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rgbClr val="32323C"/>
                </a:solidFill>
              </a:rPr>
              <a:t>Image Ref: </a:t>
            </a:r>
            <a:r>
              <a:rPr lang="en-GB" u="sng">
                <a:solidFill>
                  <a:schemeClr val="hlink"/>
                </a:solidFill>
                <a:hlinkClick r:id="rId2"/>
              </a:rPr>
              <a:t>https://www.highpointaz.com/christinas-blog/the-power-of-the-vagus-nerve</a:t>
            </a:r>
            <a:endParaRPr>
              <a:solidFill>
                <a:srgbClr val="32323C"/>
              </a:solidFill>
            </a:endParaRPr>
          </a:p>
          <a:p>
            <a:pPr indent="0" lvl="0" marL="0" rtl="0" algn="l">
              <a:spcBef>
                <a:spcPts val="0"/>
              </a:spcBef>
              <a:spcAft>
                <a:spcPts val="0"/>
              </a:spcAft>
              <a:buClr>
                <a:schemeClr val="dk1"/>
              </a:buClr>
              <a:buSzPts val="1100"/>
              <a:buFont typeface="Arial"/>
              <a:buNone/>
            </a:pPr>
            <a:r>
              <a:rPr lang="en-GB" u="sng">
                <a:solidFill>
                  <a:schemeClr val="hlink"/>
                </a:solidFill>
                <a:hlinkClick r:id="rId3"/>
              </a:rPr>
              <a:t>https://www.physio-pedia.com/Vagus_Nerve</a:t>
            </a:r>
            <a:endParaRPr>
              <a:solidFill>
                <a:srgbClr val="32323C"/>
              </a:solidFill>
            </a:endParaRPr>
          </a:p>
          <a:p>
            <a:pPr indent="0" lvl="0" marL="0" rtl="0" algn="l">
              <a:spcBef>
                <a:spcPts val="0"/>
              </a:spcBef>
              <a:spcAft>
                <a:spcPts val="0"/>
              </a:spcAft>
              <a:buClr>
                <a:schemeClr val="dk1"/>
              </a:buClr>
              <a:buSzPts val="1100"/>
              <a:buFont typeface="Arial"/>
              <a:buNone/>
            </a:pPr>
            <a:r>
              <a:t/>
            </a:r>
            <a:endParaRPr>
              <a:solidFill>
                <a:srgbClr val="32323C"/>
              </a:solidFill>
            </a:endParaRPr>
          </a:p>
          <a:p>
            <a:pPr indent="0" lvl="0" marL="0" rtl="0" algn="l">
              <a:spcBef>
                <a:spcPts val="0"/>
              </a:spcBef>
              <a:spcAft>
                <a:spcPts val="0"/>
              </a:spcAft>
              <a:buClr>
                <a:schemeClr val="dk1"/>
              </a:buClr>
              <a:buSzPts val="1100"/>
              <a:buFont typeface="Arial"/>
              <a:buNone/>
            </a:pPr>
            <a:r>
              <a:rPr lang="en-GB">
                <a:solidFill>
                  <a:srgbClr val="32323C"/>
                </a:solidFill>
              </a:rPr>
              <a:t>Originates</a:t>
            </a:r>
            <a:r>
              <a:rPr lang="en-GB">
                <a:solidFill>
                  <a:srgbClr val="32323C"/>
                </a:solidFill>
              </a:rPr>
              <a:t> posterior to the olive </a:t>
            </a:r>
            <a:endParaRPr>
              <a:solidFill>
                <a:srgbClr val="32323C"/>
              </a:solidFill>
            </a:endParaRPr>
          </a:p>
          <a:p>
            <a:pPr indent="0" lvl="0" marL="0" rtl="0" algn="l">
              <a:spcBef>
                <a:spcPts val="0"/>
              </a:spcBef>
              <a:spcAft>
                <a:spcPts val="0"/>
              </a:spcAft>
              <a:buClr>
                <a:schemeClr val="dk1"/>
              </a:buClr>
              <a:buSzPts val="1100"/>
              <a:buFont typeface="Arial"/>
              <a:buNone/>
            </a:pPr>
            <a:r>
              <a:t/>
            </a:r>
            <a:endParaRPr>
              <a:solidFill>
                <a:srgbClr val="32323C"/>
              </a:solidFill>
            </a:endParaRPr>
          </a:p>
          <a:p>
            <a:pPr indent="0" lvl="0" marL="0" rtl="0" algn="l">
              <a:spcBef>
                <a:spcPts val="0"/>
              </a:spcBef>
              <a:spcAft>
                <a:spcPts val="0"/>
              </a:spcAft>
              <a:buClr>
                <a:schemeClr val="dk1"/>
              </a:buClr>
              <a:buSzPts val="1100"/>
              <a:buFont typeface="Arial"/>
              <a:buNone/>
            </a:pPr>
            <a:r>
              <a:t/>
            </a:r>
            <a:endParaRPr>
              <a:solidFill>
                <a:srgbClr val="32323C"/>
              </a:solidFill>
            </a:endParaRPr>
          </a:p>
          <a:p>
            <a:pPr indent="0" lvl="0" marL="0" rtl="0" algn="l">
              <a:spcBef>
                <a:spcPts val="0"/>
              </a:spcBef>
              <a:spcAft>
                <a:spcPts val="0"/>
              </a:spcAft>
              <a:buClr>
                <a:schemeClr val="dk1"/>
              </a:buClr>
              <a:buSzPts val="1100"/>
              <a:buFont typeface="Arial"/>
              <a:buNone/>
            </a:pPr>
            <a:r>
              <a:rPr lang="en-GB">
                <a:solidFill>
                  <a:srgbClr val="32323C"/>
                </a:solidFill>
              </a:rPr>
              <a:t>GSS: ext. ear, larynx and pharynx.</a:t>
            </a:r>
            <a:endParaRPr>
              <a:solidFill>
                <a:srgbClr val="32323C"/>
              </a:solidFill>
            </a:endParaRPr>
          </a:p>
          <a:p>
            <a:pPr indent="0" lvl="0" marL="0" rtl="0" algn="l">
              <a:lnSpc>
                <a:spcPct val="115000"/>
              </a:lnSpc>
              <a:spcBef>
                <a:spcPts val="0"/>
              </a:spcBef>
              <a:spcAft>
                <a:spcPts val="0"/>
              </a:spcAft>
              <a:buClr>
                <a:schemeClr val="dk1"/>
              </a:buClr>
              <a:buSzPts val="1100"/>
              <a:buFont typeface="Arial"/>
              <a:buNone/>
            </a:pPr>
            <a:r>
              <a:rPr lang="en-GB">
                <a:solidFill>
                  <a:srgbClr val="32323C"/>
                </a:solidFill>
              </a:rPr>
              <a:t>GVS: larynx, pharynx and, thoracic &amp; abdominal viscera.</a:t>
            </a:r>
            <a:endParaRPr>
              <a:solidFill>
                <a:srgbClr val="32323C"/>
              </a:solidFill>
            </a:endParaRPr>
          </a:p>
          <a:p>
            <a:pPr indent="0" lvl="0" marL="0" rtl="0" algn="l">
              <a:lnSpc>
                <a:spcPct val="115000"/>
              </a:lnSpc>
              <a:spcBef>
                <a:spcPts val="1200"/>
              </a:spcBef>
              <a:spcAft>
                <a:spcPts val="0"/>
              </a:spcAft>
              <a:buClr>
                <a:schemeClr val="dk1"/>
              </a:buClr>
              <a:buSzPts val="1100"/>
              <a:buFont typeface="Arial"/>
              <a:buNone/>
            </a:pPr>
            <a:r>
              <a:rPr lang="en-GB">
                <a:solidFill>
                  <a:srgbClr val="32323C"/>
                </a:solidFill>
              </a:rPr>
              <a:t>SVS: taste from epiglottis region of tongue</a:t>
            </a:r>
            <a:endParaRPr>
              <a:solidFill>
                <a:srgbClr val="32323C"/>
              </a:solidFill>
            </a:endParaRPr>
          </a:p>
          <a:p>
            <a:pPr indent="0" lvl="0" marL="0" rtl="0" algn="l">
              <a:lnSpc>
                <a:spcPct val="115000"/>
              </a:lnSpc>
              <a:spcBef>
                <a:spcPts val="1200"/>
              </a:spcBef>
              <a:spcAft>
                <a:spcPts val="0"/>
              </a:spcAft>
              <a:buClr>
                <a:schemeClr val="dk1"/>
              </a:buClr>
              <a:buSzPts val="1100"/>
              <a:buFont typeface="Arial"/>
              <a:buNone/>
            </a:pPr>
            <a:r>
              <a:rPr lang="en-GB">
                <a:solidFill>
                  <a:srgbClr val="32323C"/>
                </a:solidFill>
              </a:rPr>
              <a:t>GVM: smooth muscles of pharynx, larynx and most of the GIT.</a:t>
            </a:r>
            <a:endParaRPr>
              <a:solidFill>
                <a:srgbClr val="32323C"/>
              </a:solidFill>
            </a:endParaRPr>
          </a:p>
          <a:p>
            <a:pPr indent="0" lvl="0" marL="0" rtl="0" algn="l">
              <a:lnSpc>
                <a:spcPct val="115000"/>
              </a:lnSpc>
              <a:spcBef>
                <a:spcPts val="1200"/>
              </a:spcBef>
              <a:spcAft>
                <a:spcPts val="0"/>
              </a:spcAft>
              <a:buClr>
                <a:schemeClr val="dk1"/>
              </a:buClr>
              <a:buSzPts val="1100"/>
              <a:buFont typeface="Arial"/>
              <a:buNone/>
            </a:pPr>
            <a:r>
              <a:rPr lang="en-GB">
                <a:solidFill>
                  <a:srgbClr val="32323C"/>
                </a:solidFill>
              </a:rPr>
              <a:t>SVM: most muscles of pharynx and larynx.</a:t>
            </a:r>
            <a:endParaRPr>
              <a:solidFill>
                <a:srgbClr val="32323C"/>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b2e0d69741_1_9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47" name="Google Shape;147;g2b2e0d69741_1_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b2f206dcdf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2b2f206dcdf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Image Ref: </a:t>
            </a:r>
            <a:r>
              <a:rPr lang="en-GB" u="sng">
                <a:solidFill>
                  <a:schemeClr val="hlink"/>
                </a:solidFill>
                <a:hlinkClick r:id="rId2"/>
              </a:rPr>
              <a:t>https://teachmeanatomy.info/head/cranial-nerves/accessory/</a:t>
            </a:r>
            <a:endParaRPr/>
          </a:p>
          <a:p>
            <a:pPr indent="0" lvl="0" marL="0" rtl="0" algn="l">
              <a:spcBef>
                <a:spcPts val="0"/>
              </a:spcBef>
              <a:spcAft>
                <a:spcPts val="0"/>
              </a:spcAft>
              <a:buNone/>
            </a:pPr>
            <a:r>
              <a:rPr lang="en-GB" u="sng">
                <a:solidFill>
                  <a:schemeClr val="hlink"/>
                </a:solidFill>
                <a:hlinkClick r:id="rId3"/>
              </a:rPr>
              <a:t>https://teachmeanatomy.info/head/cranial-nerves/accessory/</a:t>
            </a:r>
            <a:endParaRPr/>
          </a:p>
          <a:p>
            <a:pPr indent="0" lvl="0" marL="0" rtl="0" algn="l">
              <a:spcBef>
                <a:spcPts val="0"/>
              </a:spcBef>
              <a:spcAft>
                <a:spcPts val="0"/>
              </a:spcAft>
              <a:buNone/>
            </a:pPr>
            <a:r>
              <a:rPr lang="en-GB"/>
              <a:t>   </a:t>
            </a:r>
            <a:endParaRPr/>
          </a:p>
          <a:p>
            <a:pPr indent="0" lvl="0" marL="0" rtl="0" algn="l">
              <a:spcBef>
                <a:spcPts val="0"/>
              </a:spcBef>
              <a:spcAft>
                <a:spcPts val="0"/>
              </a:spcAft>
              <a:buNone/>
            </a:pPr>
            <a:r>
              <a:rPr lang="en-GB"/>
              <a:t>The cranial </a:t>
            </a:r>
            <a:r>
              <a:rPr lang="en-GB"/>
              <a:t>component</a:t>
            </a:r>
            <a:r>
              <a:rPr lang="en-GB"/>
              <a:t> </a:t>
            </a:r>
            <a:r>
              <a:rPr lang="en-GB"/>
              <a:t>originates</a:t>
            </a:r>
            <a:r>
              <a:rPr lang="en-GB"/>
              <a:t> posterior to the olive </a:t>
            </a:r>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b2f206dcdf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b2f206dcdf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https://teachmeanatomy.info/head/cranial-nerves/hypoglossal/</a:t>
            </a:r>
            <a:endParaRPr/>
          </a:p>
          <a:p>
            <a:pPr indent="0" lvl="0" marL="0" rtl="0" algn="l">
              <a:spcBef>
                <a:spcPts val="0"/>
              </a:spcBef>
              <a:spcAft>
                <a:spcPts val="0"/>
              </a:spcAft>
              <a:buNone/>
            </a:pPr>
            <a:r>
              <a:rPr lang="en-GB"/>
              <a:t>Originates anterior to the olive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b4293b27b8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b4293b27b8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https://www.mountsinai.org/care/ent/services/facial-plastic-reconstructive-surgery/facial-nerve-paralysis-before-and-after-gallery</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b4293b27b8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b4293b27b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https://www.bergerhenryent.com/bells-palsy/</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b4293b27b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b4293b27b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https://en.wikipedia.org/wiki/Hypoglossal_nerve</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b4293b27b8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2b4293b27b8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b2f206dcdf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GB"/>
              <a:t>Image Ref: </a:t>
            </a:r>
            <a:endParaRPr/>
          </a:p>
          <a:p>
            <a:pPr indent="0" lvl="0" marL="0" rtl="0" algn="l">
              <a:lnSpc>
                <a:spcPct val="100000"/>
              </a:lnSpc>
              <a:spcBef>
                <a:spcPts val="0"/>
              </a:spcBef>
              <a:spcAft>
                <a:spcPts val="0"/>
              </a:spcAft>
              <a:buSzPts val="1200"/>
              <a:buNone/>
            </a:pPr>
            <a:r>
              <a:rPr lang="en-GB" u="sng">
                <a:solidFill>
                  <a:schemeClr val="hlink"/>
                </a:solidFill>
                <a:hlinkClick r:id="rId2"/>
              </a:rPr>
              <a:t>https://teachmeanatomy.info/neuroanatomy/pathways/ascending-tracts-sensory/</a:t>
            </a:r>
            <a:endParaRPr/>
          </a:p>
          <a:p>
            <a:pPr indent="0" lvl="0" marL="0" rtl="0" algn="l">
              <a:lnSpc>
                <a:spcPct val="100000"/>
              </a:lnSpc>
              <a:spcBef>
                <a:spcPts val="0"/>
              </a:spcBef>
              <a:spcAft>
                <a:spcPts val="0"/>
              </a:spcAft>
              <a:buSzPts val="1200"/>
              <a:buNone/>
            </a:pPr>
            <a:r>
              <a:rPr lang="en-GB" u="sng">
                <a:solidFill>
                  <a:schemeClr val="hlink"/>
                </a:solidFill>
                <a:hlinkClick r:id="rId3"/>
              </a:rPr>
              <a:t>https://teachmeanatomy.info/neuroanatomy/pathways/descending-tracts-motor/</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t/>
            </a:r>
            <a:endParaRPr/>
          </a:p>
        </p:txBody>
      </p:sp>
      <p:sp>
        <p:nvSpPr>
          <p:cNvPr id="448" name="Google Shape;448;g2b2f206dcdf_0_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b3f93cf3d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b3f93cf3d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b3f93cf3d1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2b3f93cf3d1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https://teachmeanatomy.info/neuroanatomy/pathways/ascending-tracts-sensory/</a:t>
            </a:r>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b3f93cf3d1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b3f93cf3d1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latin typeface="Calibri"/>
                <a:ea typeface="Calibri"/>
                <a:cs typeface="Calibri"/>
                <a:sym typeface="Calibri"/>
              </a:rPr>
              <a:t>Image Ref: </a:t>
            </a:r>
            <a:r>
              <a:rPr lang="en-GB" sz="1400" u="sng">
                <a:solidFill>
                  <a:schemeClr val="hlink"/>
                </a:solidFill>
                <a:latin typeface="Calibri"/>
                <a:ea typeface="Calibri"/>
                <a:cs typeface="Calibri"/>
                <a:sym typeface="Calibri"/>
                <a:hlinkClick r:id="rId2"/>
              </a:rPr>
              <a:t>https://teachmeanatomy.info/neuroanatomy/pathways/ascending-tracts-sensory/</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Signals from the Upper Limb: </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b="1" lang="en-GB" sz="1400">
                <a:solidFill>
                  <a:schemeClr val="dk1"/>
                </a:solidFill>
                <a:latin typeface="Calibri"/>
                <a:ea typeface="Calibri"/>
                <a:cs typeface="Calibri"/>
                <a:sym typeface="Calibri"/>
              </a:rPr>
              <a:t>T6 and Above </a:t>
            </a:r>
            <a:endParaRPr b="1"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latin typeface="Calibri"/>
                <a:ea typeface="Calibri"/>
                <a:cs typeface="Calibri"/>
                <a:sym typeface="Calibri"/>
              </a:rPr>
              <a:t>Travel in the </a:t>
            </a:r>
            <a:r>
              <a:rPr b="1" lang="en-GB" sz="1400">
                <a:solidFill>
                  <a:schemeClr val="dk1"/>
                </a:solidFill>
                <a:latin typeface="Calibri"/>
                <a:ea typeface="Calibri"/>
                <a:cs typeface="Calibri"/>
                <a:sym typeface="Calibri"/>
              </a:rPr>
              <a:t>fasciculus cuneatus </a:t>
            </a:r>
            <a:r>
              <a:rPr lang="en-GB" sz="1400">
                <a:solidFill>
                  <a:schemeClr val="dk1"/>
                </a:solidFill>
                <a:latin typeface="Calibri"/>
                <a:ea typeface="Calibri"/>
                <a:cs typeface="Calibri"/>
                <a:sym typeface="Calibri"/>
              </a:rPr>
              <a:t>(the lateral part of the dorsal column)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latin typeface="Calibri"/>
                <a:ea typeface="Calibri"/>
                <a:cs typeface="Calibri"/>
                <a:sym typeface="Calibri"/>
              </a:rPr>
              <a:t>Synapse in the </a:t>
            </a:r>
            <a:r>
              <a:rPr b="1" lang="en-GB" sz="1400">
                <a:solidFill>
                  <a:schemeClr val="dk1"/>
                </a:solidFill>
                <a:latin typeface="Calibri"/>
                <a:ea typeface="Calibri"/>
                <a:cs typeface="Calibri"/>
                <a:sym typeface="Calibri"/>
              </a:rPr>
              <a:t>nucleus cuneatus</a:t>
            </a:r>
            <a:r>
              <a:rPr lang="en-GB" sz="1400">
                <a:solidFill>
                  <a:schemeClr val="dk1"/>
                </a:solidFill>
                <a:latin typeface="Calibri"/>
                <a:ea typeface="Calibri"/>
                <a:cs typeface="Calibri"/>
                <a:sym typeface="Calibri"/>
              </a:rPr>
              <a:t> of the medulla oblongata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Signals from the Lower Limbs:</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b="1" lang="en-GB" sz="1400">
                <a:solidFill>
                  <a:schemeClr val="dk1"/>
                </a:solidFill>
                <a:latin typeface="Calibri"/>
                <a:ea typeface="Calibri"/>
                <a:cs typeface="Calibri"/>
                <a:sym typeface="Calibri"/>
              </a:rPr>
              <a:t>Below T6</a:t>
            </a:r>
            <a:endParaRPr b="1"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latin typeface="Calibri"/>
                <a:ea typeface="Calibri"/>
                <a:cs typeface="Calibri"/>
                <a:sym typeface="Calibri"/>
              </a:rPr>
              <a:t>Travel in </a:t>
            </a:r>
            <a:r>
              <a:rPr b="1" lang="en-GB" sz="1400">
                <a:solidFill>
                  <a:schemeClr val="dk1"/>
                </a:solidFill>
                <a:latin typeface="Calibri"/>
                <a:ea typeface="Calibri"/>
                <a:cs typeface="Calibri"/>
                <a:sym typeface="Calibri"/>
              </a:rPr>
              <a:t>fasciculus gracilis</a:t>
            </a:r>
            <a:r>
              <a:rPr lang="en-GB" sz="1400">
                <a:solidFill>
                  <a:schemeClr val="dk1"/>
                </a:solidFill>
                <a:latin typeface="Calibri"/>
                <a:ea typeface="Calibri"/>
                <a:cs typeface="Calibri"/>
                <a:sym typeface="Calibri"/>
              </a:rPr>
              <a:t> (the medial part of the dorsal column)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latin typeface="Calibri"/>
                <a:ea typeface="Calibri"/>
                <a:cs typeface="Calibri"/>
                <a:sym typeface="Calibri"/>
              </a:rPr>
              <a:t>Synapse in the </a:t>
            </a:r>
            <a:r>
              <a:rPr b="1" lang="en-GB" sz="1400">
                <a:solidFill>
                  <a:schemeClr val="dk1"/>
                </a:solidFill>
                <a:latin typeface="Calibri"/>
                <a:ea typeface="Calibri"/>
                <a:cs typeface="Calibri"/>
                <a:sym typeface="Calibri"/>
              </a:rPr>
              <a:t>nucleus gracilis</a:t>
            </a:r>
            <a:r>
              <a:rPr lang="en-GB" sz="1400">
                <a:solidFill>
                  <a:schemeClr val="dk1"/>
                </a:solidFill>
                <a:latin typeface="Calibri"/>
                <a:ea typeface="Calibri"/>
                <a:cs typeface="Calibri"/>
                <a:sym typeface="Calibri"/>
              </a:rPr>
              <a:t> of the medulla oblongata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b2e0d69741_1_10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t/>
            </a:r>
            <a:endParaRPr/>
          </a:p>
        </p:txBody>
      </p:sp>
      <p:sp>
        <p:nvSpPr>
          <p:cNvPr id="156" name="Google Shape;156;g2b2e0d69741_1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2b3f93cf3d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2b3f93cf3d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lang="en-GB" sz="1400">
                <a:solidFill>
                  <a:schemeClr val="dk1"/>
                </a:solidFill>
                <a:latin typeface="Calibri"/>
                <a:ea typeface="Calibri"/>
                <a:cs typeface="Calibri"/>
                <a:sym typeface="Calibri"/>
              </a:rPr>
              <a:t>Image Ref; </a:t>
            </a:r>
            <a:r>
              <a:rPr lang="en-GB" sz="1400" u="sng">
                <a:solidFill>
                  <a:schemeClr val="hlink"/>
                </a:solidFill>
                <a:latin typeface="Calibri"/>
                <a:ea typeface="Calibri"/>
                <a:cs typeface="Calibri"/>
                <a:sym typeface="Calibri"/>
                <a:hlinkClick r:id="rId2"/>
              </a:rPr>
              <a:t>https://ehealth.kcl.ac.uk/tel/NA1-HTML5/Pages/1_1_AscendingSomato/1_1_2/1_1_2_DorsalColumn_MedLem_Pathway_on_ss_brain.html</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None/>
            </a:pPr>
            <a:r>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Second Order Neurons;</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Begin in cuneate nucleus or gracilis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Fibres receive the info from the preceding neurons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latin typeface="Calibri"/>
                <a:ea typeface="Calibri"/>
                <a:cs typeface="Calibri"/>
                <a:sym typeface="Calibri"/>
              </a:rPr>
              <a:t>The fibres </a:t>
            </a:r>
            <a:r>
              <a:rPr b="1" lang="en-GB" sz="1400">
                <a:solidFill>
                  <a:schemeClr val="dk1"/>
                </a:solidFill>
                <a:latin typeface="Calibri"/>
                <a:ea typeface="Calibri"/>
                <a:cs typeface="Calibri"/>
                <a:sym typeface="Calibri"/>
              </a:rPr>
              <a:t>decussate </a:t>
            </a:r>
            <a:r>
              <a:rPr lang="en-GB" sz="1400">
                <a:solidFill>
                  <a:schemeClr val="dk1"/>
                </a:solidFill>
                <a:latin typeface="Calibri"/>
                <a:ea typeface="Calibri"/>
                <a:cs typeface="Calibri"/>
                <a:sym typeface="Calibri"/>
              </a:rPr>
              <a:t>in the medulla oblongata - then travel in the </a:t>
            </a:r>
            <a:r>
              <a:rPr b="1" lang="en-GB" sz="1400">
                <a:solidFill>
                  <a:schemeClr val="dk1"/>
                </a:solidFill>
                <a:latin typeface="Calibri"/>
                <a:ea typeface="Calibri"/>
                <a:cs typeface="Calibri"/>
                <a:sym typeface="Calibri"/>
              </a:rPr>
              <a:t>contralateral medial lemniscus</a:t>
            </a:r>
            <a:r>
              <a:rPr lang="en-GB" sz="1400">
                <a:solidFill>
                  <a:schemeClr val="dk1"/>
                </a:solidFill>
                <a:latin typeface="Calibri"/>
                <a:ea typeface="Calibri"/>
                <a:cs typeface="Calibri"/>
                <a:sym typeface="Calibri"/>
              </a:rPr>
              <a:t> to reach the thalamus.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Third Order Neurons;</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Char char="-"/>
            </a:pPr>
            <a:r>
              <a:rPr lang="en-GB" sz="1400">
                <a:solidFill>
                  <a:schemeClr val="dk1"/>
                </a:solidFill>
                <a:latin typeface="Calibri"/>
                <a:ea typeface="Calibri"/>
                <a:cs typeface="Calibri"/>
                <a:sym typeface="Calibri"/>
              </a:rPr>
              <a:t>They ascend from the </a:t>
            </a:r>
            <a:r>
              <a:rPr b="1" lang="en-GB" sz="1400">
                <a:solidFill>
                  <a:schemeClr val="dk1"/>
                </a:solidFill>
                <a:latin typeface="Calibri"/>
                <a:ea typeface="Calibri"/>
                <a:cs typeface="Calibri"/>
                <a:sym typeface="Calibri"/>
              </a:rPr>
              <a:t>ventral posterolateral nucleus of the thalamus</a:t>
            </a:r>
            <a:endParaRPr b="1"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latin typeface="Calibri"/>
                <a:ea typeface="Calibri"/>
                <a:cs typeface="Calibri"/>
                <a:sym typeface="Calibri"/>
              </a:rPr>
              <a:t>Travel through the </a:t>
            </a:r>
            <a:r>
              <a:rPr b="1" lang="en-GB" sz="1400">
                <a:solidFill>
                  <a:schemeClr val="dk1"/>
                </a:solidFill>
                <a:latin typeface="Calibri"/>
                <a:ea typeface="Calibri"/>
                <a:cs typeface="Calibri"/>
                <a:sym typeface="Calibri"/>
              </a:rPr>
              <a:t>internal capsule </a:t>
            </a:r>
            <a:endParaRPr b="1"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1400">
                <a:solidFill>
                  <a:schemeClr val="dk1"/>
                </a:solidFill>
                <a:latin typeface="Calibri"/>
                <a:ea typeface="Calibri"/>
                <a:cs typeface="Calibri"/>
                <a:sym typeface="Calibri"/>
              </a:rPr>
              <a:t>Terminate at the </a:t>
            </a:r>
            <a:r>
              <a:rPr b="1" lang="en-GB" sz="1400">
                <a:solidFill>
                  <a:schemeClr val="dk1"/>
                </a:solidFill>
                <a:latin typeface="Calibri"/>
                <a:ea typeface="Calibri"/>
                <a:cs typeface="Calibri"/>
                <a:sym typeface="Calibri"/>
              </a:rPr>
              <a:t>sensory cortex </a:t>
            </a:r>
            <a:endParaRPr b="1"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b3f93cf3d1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b3f93cf3d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https://teachmeanatomy.info/neuroanatomy/pathways/ascending-tracts-sensory/</a:t>
            </a:r>
            <a:endParaRPr/>
          </a:p>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b3f93cf3d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b3f93cf3d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latin typeface="Calibri"/>
                <a:ea typeface="Calibri"/>
                <a:cs typeface="Calibri"/>
                <a:sym typeface="Calibri"/>
              </a:rPr>
              <a:t>First order: </a:t>
            </a:r>
            <a:endParaRPr sz="1400">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Arise from the sensory receptors around the body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Enter the spinal cord</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Ascend ipsilaterally for 1-2 vertebral levels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Synapse at the tip of the dorsal horn (“Substantia Gelatinosa”)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None/>
            </a:pPr>
            <a:r>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Second Order Neurons:</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Synapse with the first order neurons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Decussate in the spinal cord and enter either the anterior or the lateral spinothalamic tract </a:t>
            </a:r>
            <a:endParaRPr sz="1400">
              <a:solidFill>
                <a:schemeClr val="dk1"/>
              </a:solidFill>
              <a:latin typeface="Calibri"/>
              <a:ea typeface="Calibri"/>
              <a:cs typeface="Calibri"/>
              <a:sym typeface="Calibri"/>
            </a:endParaRPr>
          </a:p>
          <a:p>
            <a:pPr indent="0" lvl="0" marL="457200" rtl="0" algn="l">
              <a:lnSpc>
                <a:spcPct val="90000"/>
              </a:lnSpc>
              <a:spcBef>
                <a:spcPts val="800"/>
              </a:spcBef>
              <a:spcAft>
                <a:spcPts val="0"/>
              </a:spcAft>
              <a:buNone/>
            </a:pPr>
            <a:r>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None/>
            </a:pPr>
            <a:r>
              <a:rPr lang="en-GB" sz="1400">
                <a:solidFill>
                  <a:schemeClr val="dk1"/>
                </a:solidFill>
                <a:latin typeface="Calibri"/>
                <a:ea typeface="Calibri"/>
                <a:cs typeface="Calibri"/>
                <a:sym typeface="Calibri"/>
              </a:rPr>
              <a:t>Third Order Neurons: </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Synapse with the second order neurons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Ascend from the ventral posterolateral nucleus of the thalamus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Travel through the internal capsule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Terminate in the ipsilateral primary sensory cortex </a:t>
            </a:r>
            <a:endParaRPr sz="1400">
              <a:solidFill>
                <a:schemeClr val="dk1"/>
              </a:solidFill>
              <a:latin typeface="Calibri"/>
              <a:ea typeface="Calibri"/>
              <a:cs typeface="Calibri"/>
              <a:sym typeface="Calibri"/>
            </a:endParaRPr>
          </a:p>
          <a:p>
            <a:pPr indent="0" lvl="0" marL="457200" rtl="0" algn="l">
              <a:lnSpc>
                <a:spcPct val="90000"/>
              </a:lnSpc>
              <a:spcBef>
                <a:spcPts val="80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None/>
            </a:pPr>
            <a:r>
              <a:t/>
            </a:r>
            <a:endParaRPr sz="14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b3f93cf3d1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b3f93cf3d1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https://teachmeanatomy.info/neuroanatomy/pathways/ascending-tracts-sensory/</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b4293b27b8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2b4293b27b8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b3f93cf3d1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b3f93cf3d1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drew this picture so it </a:t>
            </a:r>
            <a:r>
              <a:rPr lang="en-GB"/>
              <a:t>doesn't</a:t>
            </a:r>
            <a:r>
              <a:rPr lang="en-GB"/>
              <a:t> need a reference)</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b4293b27b8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b4293b27b8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b4293b27b8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b4293b27b8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https://quizlet.com/516952710/sensory-motor-systems-review-flash-cards/</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b3f93cf3d1_0_1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32323C"/>
              </a:buClr>
              <a:buSzPts val="1100"/>
              <a:buNone/>
            </a:pPr>
            <a:r>
              <a:rPr lang="en-GB">
                <a:solidFill>
                  <a:srgbClr val="32323C"/>
                </a:solidFill>
              </a:rPr>
              <a:t>Pyramidal tracts – These tracts originate in the cerebral cortex, carrying motor fibres to the spinal cord and brain stem. They are responsible for the voluntary control of the musculature of the body and face.</a:t>
            </a:r>
            <a:endParaRPr>
              <a:solidFill>
                <a:srgbClr val="32323C"/>
              </a:solidFill>
            </a:endParaRPr>
          </a:p>
          <a:p>
            <a:pPr indent="-228600" lvl="0" marL="457200" rtl="0" algn="l">
              <a:lnSpc>
                <a:spcPct val="115000"/>
              </a:lnSpc>
              <a:spcBef>
                <a:spcPts val="0"/>
              </a:spcBef>
              <a:spcAft>
                <a:spcPts val="0"/>
              </a:spcAft>
              <a:buClr>
                <a:srgbClr val="32323C"/>
              </a:buClr>
              <a:buSzPts val="1100"/>
              <a:buNone/>
            </a:pPr>
            <a:r>
              <a:rPr lang="en-GB">
                <a:solidFill>
                  <a:srgbClr val="32323C"/>
                </a:solidFill>
              </a:rPr>
              <a:t>Extrapyramidal tracts – These tracts originate in the brain stem, carrying motor fibres to the spinal cord. They are responsible for the involuntary and automatic control of all musculature, such as muscle tone, balance, posture and locomotion</a:t>
            </a:r>
            <a:endParaRPr>
              <a:solidFill>
                <a:srgbClr val="32323C"/>
              </a:solidFill>
            </a:endParaRPr>
          </a:p>
          <a:p>
            <a:pPr indent="0" lvl="0" marL="0" rtl="0" algn="l">
              <a:lnSpc>
                <a:spcPct val="100000"/>
              </a:lnSpc>
              <a:spcBef>
                <a:spcPts val="1200"/>
              </a:spcBef>
              <a:spcAft>
                <a:spcPts val="0"/>
              </a:spcAft>
              <a:buSzPts val="1200"/>
              <a:buNone/>
            </a:pPr>
            <a:r>
              <a:t/>
            </a:r>
            <a:endParaRPr/>
          </a:p>
          <a:p>
            <a:pPr indent="0" lvl="0" marL="0" rtl="0" algn="l">
              <a:lnSpc>
                <a:spcPct val="100000"/>
              </a:lnSpc>
              <a:spcBef>
                <a:spcPts val="0"/>
              </a:spcBef>
              <a:spcAft>
                <a:spcPts val="0"/>
              </a:spcAft>
              <a:buSzPts val="1200"/>
              <a:buNone/>
            </a:pPr>
            <a:r>
              <a:rPr lang="en-GB">
                <a:solidFill>
                  <a:srgbClr val="32323C"/>
                </a:solidFill>
              </a:rPr>
              <a:t>There are no synapses within the descending pathways. At the termination of the descending tracts, the neurones synapse with a lower motor neurone. Thus, all the neurones within the descending motor system are classed as upper motor neurones. Their cell bodies are found in the cerebral cortex or the brain stem, with their axons remaining within the CNS.</a:t>
            </a:r>
            <a:endParaRPr/>
          </a:p>
        </p:txBody>
      </p:sp>
      <p:sp>
        <p:nvSpPr>
          <p:cNvPr id="561" name="Google Shape;561;g2b3f93cf3d1_0_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b3f93cf3d1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2b3f93cf3d1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https://teachmeanatomy.info/neuroanatomy/pathways/descending-tracts-motor/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b2e0d69741_1_11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166" name="Google Shape;166;g2b2e0d69741_1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b3f93cf3d1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b3f93cf3d1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400">
                <a:solidFill>
                  <a:schemeClr val="dk1"/>
                </a:solidFill>
                <a:latin typeface="Calibri"/>
                <a:ea typeface="Calibri"/>
                <a:cs typeface="Calibri"/>
                <a:sym typeface="Calibri"/>
              </a:rPr>
              <a:t>Image Ref: </a:t>
            </a:r>
            <a:r>
              <a:rPr lang="en-GB" sz="1400" u="sng">
                <a:solidFill>
                  <a:schemeClr val="hlink"/>
                </a:solidFill>
                <a:latin typeface="Calibri"/>
                <a:ea typeface="Calibri"/>
                <a:cs typeface="Calibri"/>
                <a:sym typeface="Calibri"/>
                <a:hlinkClick r:id="rId2"/>
              </a:rPr>
              <a:t>https://teachmeanatomy.info/neuroanatomy/pathways/descending-tracts-motor/</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None/>
            </a:pPr>
            <a:r>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 Corticospinal tracts begin in the cerebral cortex: </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Primary motor cortex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Premotor cortex </a:t>
            </a:r>
            <a:endParaRPr sz="14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Supplementary motor area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 Converge and descend through the internal capsule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 Neurons pass through the crus cerebri of the midbrain, the pons and into the medulla</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 In the caudal part of the medulla, the tract divides into :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 Lateral corticospinal tract decussate and then descend into the spinal cord + terminate at the ventral horn. From here, the lower motor neurons go on to supply the muscles of the body.</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GB" sz="1400">
                <a:solidFill>
                  <a:schemeClr val="dk1"/>
                </a:solidFill>
                <a:latin typeface="Calibri"/>
                <a:ea typeface="Calibri"/>
                <a:cs typeface="Calibri"/>
                <a:sym typeface="Calibri"/>
              </a:rPr>
              <a:t>- Anterior corticospinal tract remains ipsilateral, descending into the spinal cord. They then decussate and terminate in the ventral horn of the cervical and upper thoracic segmental levels.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b3f93cf3d1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b3f93cf3d1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Image Ref: </a:t>
            </a:r>
            <a:r>
              <a:rPr lang="en-GB" u="sng">
                <a:solidFill>
                  <a:schemeClr val="hlink"/>
                </a:solidFill>
                <a:hlinkClick r:id="rId2"/>
              </a:rPr>
              <a:t>https://teachmeanatomy.info/neuroanatomy/pathways/descending-tracts-motor/</a:t>
            </a:r>
            <a:endParaRPr sz="1400">
              <a:solidFill>
                <a:schemeClr val="dk1"/>
              </a:solidFill>
              <a:latin typeface="Calibri"/>
              <a:ea typeface="Calibri"/>
              <a:cs typeface="Calibri"/>
              <a:sym typeface="Calibri"/>
            </a:endParaRPr>
          </a:p>
          <a:p>
            <a:pPr indent="0" lvl="0" marL="457200" rtl="0" algn="l">
              <a:lnSpc>
                <a:spcPct val="90000"/>
              </a:lnSpc>
              <a:spcBef>
                <a:spcPts val="800"/>
              </a:spcBef>
              <a:spcAft>
                <a:spcPts val="0"/>
              </a:spcAft>
              <a:buNone/>
            </a:pPr>
            <a:r>
              <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(receive the same inputs as the corticospinal tracts).</a:t>
            </a:r>
            <a:endParaRPr sz="14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Font typeface="Calibri"/>
              <a:buChar char="-"/>
            </a:pPr>
            <a:r>
              <a:rPr lang="en-GB" sz="1400">
                <a:solidFill>
                  <a:schemeClr val="dk1"/>
                </a:solidFill>
                <a:latin typeface="Calibri"/>
                <a:ea typeface="Calibri"/>
                <a:cs typeface="Calibri"/>
                <a:sym typeface="Calibri"/>
              </a:rPr>
              <a:t>Clinically, it is important to understand the organisation of the corticobulbar fibres. Many  of these fibres innervate the motor neurons bilaterally. </a:t>
            </a:r>
            <a:endParaRPr sz="1400">
              <a:solidFill>
                <a:schemeClr val="dk1"/>
              </a:solidFill>
              <a:latin typeface="Calibri"/>
              <a:ea typeface="Calibri"/>
              <a:cs typeface="Calibri"/>
              <a:sym typeface="Calibri"/>
            </a:endParaRPr>
          </a:p>
          <a:p>
            <a:pPr indent="0" lvl="0" marL="0" rtl="0" algn="l">
              <a:lnSpc>
                <a:spcPct val="90000"/>
              </a:lnSpc>
              <a:spcBef>
                <a:spcPts val="800"/>
              </a:spcBef>
              <a:spcAft>
                <a:spcPts val="0"/>
              </a:spcAft>
              <a:buNone/>
            </a:pPr>
            <a:r>
              <a:t/>
            </a:r>
            <a:endParaRPr sz="1400">
              <a:solidFill>
                <a:schemeClr val="dk1"/>
              </a:solidFill>
              <a:latin typeface="Calibri"/>
              <a:ea typeface="Calibri"/>
              <a:cs typeface="Calibri"/>
              <a:sym typeface="Calibri"/>
            </a:endParaRPr>
          </a:p>
          <a:p>
            <a:pPr indent="0" lvl="0" marL="0" rtl="0" algn="just">
              <a:lnSpc>
                <a:spcPct val="115000"/>
              </a:lnSpc>
              <a:spcBef>
                <a:spcPts val="0"/>
              </a:spcBef>
              <a:spcAft>
                <a:spcPts val="0"/>
              </a:spcAft>
              <a:buClr>
                <a:schemeClr val="dk1"/>
              </a:buClr>
              <a:buSzPts val="1100"/>
              <a:buFont typeface="Arial"/>
              <a:buNone/>
            </a:pPr>
            <a:r>
              <a:rPr lang="en-GB" sz="1400">
                <a:solidFill>
                  <a:srgbClr val="32323C"/>
                </a:solidFill>
                <a:highlight>
                  <a:srgbClr val="F2F2F2"/>
                </a:highlight>
                <a:latin typeface="Calibri"/>
                <a:ea typeface="Calibri"/>
                <a:cs typeface="Calibri"/>
                <a:sym typeface="Calibri"/>
              </a:rPr>
              <a:t>For example, fibres from the left primary motor cortex act as upper motor neurons for the right and left trochlear nerves. There are a few exceptions to this rule:</a:t>
            </a:r>
            <a:endParaRPr sz="1400">
              <a:solidFill>
                <a:srgbClr val="32323C"/>
              </a:solidFill>
              <a:highlight>
                <a:srgbClr val="F2F2F2"/>
              </a:highlight>
              <a:latin typeface="Calibri"/>
              <a:ea typeface="Calibri"/>
              <a:cs typeface="Calibri"/>
              <a:sym typeface="Calibri"/>
            </a:endParaRPr>
          </a:p>
          <a:p>
            <a:pPr indent="-228600" lvl="0" marL="457200" rtl="0" algn="l">
              <a:lnSpc>
                <a:spcPct val="115000"/>
              </a:lnSpc>
              <a:spcBef>
                <a:spcPts val="1200"/>
              </a:spcBef>
              <a:spcAft>
                <a:spcPts val="0"/>
              </a:spcAft>
              <a:buClr>
                <a:srgbClr val="32323C"/>
              </a:buClr>
              <a:buSzPts val="1400"/>
              <a:buFont typeface="Calibri"/>
              <a:buNone/>
            </a:pPr>
            <a:r>
              <a:rPr lang="en-GB" sz="1400">
                <a:solidFill>
                  <a:srgbClr val="32323C"/>
                </a:solidFill>
                <a:highlight>
                  <a:srgbClr val="F2F2F2"/>
                </a:highlight>
                <a:latin typeface="Calibri"/>
                <a:ea typeface="Calibri"/>
                <a:cs typeface="Calibri"/>
                <a:sym typeface="Calibri"/>
              </a:rPr>
              <a:t>Upper motor neurons for the facial nerve (CN VII) have a contralateral innervation. This only affects the muscles in the lower quadrant of the face – below the eyes.</a:t>
            </a:r>
            <a:r>
              <a:rPr i="1" lang="en-GB" sz="1400">
                <a:solidFill>
                  <a:srgbClr val="32323C"/>
                </a:solidFill>
                <a:highlight>
                  <a:srgbClr val="F2F2F2"/>
                </a:highlight>
                <a:latin typeface="Calibri"/>
                <a:ea typeface="Calibri"/>
                <a:cs typeface="Calibri"/>
                <a:sym typeface="Calibri"/>
              </a:rPr>
              <a:t> (The reasons for this are beyond the scope of this article)</a:t>
            </a:r>
            <a:endParaRPr i="1" sz="1400">
              <a:solidFill>
                <a:srgbClr val="32323C"/>
              </a:solidFill>
              <a:highlight>
                <a:srgbClr val="F2F2F2"/>
              </a:highlight>
              <a:latin typeface="Calibri"/>
              <a:ea typeface="Calibri"/>
              <a:cs typeface="Calibri"/>
              <a:sym typeface="Calibri"/>
            </a:endParaRPr>
          </a:p>
          <a:p>
            <a:pPr indent="-228600" lvl="0" marL="457200" rtl="0" algn="l">
              <a:lnSpc>
                <a:spcPct val="115000"/>
              </a:lnSpc>
              <a:spcBef>
                <a:spcPts val="0"/>
              </a:spcBef>
              <a:spcAft>
                <a:spcPts val="0"/>
              </a:spcAft>
              <a:buClr>
                <a:srgbClr val="32323C"/>
              </a:buClr>
              <a:buSzPts val="1400"/>
              <a:buFont typeface="Calibri"/>
              <a:buNone/>
            </a:pPr>
            <a:r>
              <a:rPr lang="en-GB" sz="1400">
                <a:solidFill>
                  <a:srgbClr val="32323C"/>
                </a:solidFill>
                <a:highlight>
                  <a:srgbClr val="F2F2F2"/>
                </a:highlight>
                <a:latin typeface="Calibri"/>
                <a:ea typeface="Calibri"/>
                <a:cs typeface="Calibri"/>
                <a:sym typeface="Calibri"/>
              </a:rPr>
              <a:t>Upper motor neurons for the hypoglossal (CN XII) nerve only provide contralateral innervation.</a:t>
            </a:r>
            <a:endParaRPr sz="1400">
              <a:solidFill>
                <a:srgbClr val="32323C"/>
              </a:solidFill>
              <a:highlight>
                <a:srgbClr val="F2F2F2"/>
              </a:highlight>
              <a:latin typeface="Calibri"/>
              <a:ea typeface="Calibri"/>
              <a:cs typeface="Calibri"/>
              <a:sym typeface="Calibri"/>
            </a:endParaRPr>
          </a:p>
          <a:p>
            <a:pPr indent="0" lvl="0" marL="0" rtl="0" algn="l">
              <a:spcBef>
                <a:spcPts val="1200"/>
              </a:spcBef>
              <a:spcAft>
                <a:spcPts val="0"/>
              </a:spcAft>
              <a:buNone/>
            </a:pPr>
            <a:r>
              <a:t/>
            </a:r>
            <a:endParaRPr sz="1400">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b3f93cf3d1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b3f93cf3d1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2b3f93cf3d1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2b3f93cf3d1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b3f93cf3d1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b3f93cf3d1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b4293b27b8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b4293b27b8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b4293b27b8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b4293b27b8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https://www.physio-pedia.com/Vestibulospinal_Tract</a:t>
            </a:r>
            <a:endParaRPr/>
          </a:p>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b4293b27b8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b4293b27b8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b4293b27b8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b4293b27b8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b2f206dcdf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GB"/>
              <a:t>Image Ref: </a:t>
            </a:r>
            <a:r>
              <a:rPr lang="en-GB" u="sng">
                <a:solidFill>
                  <a:schemeClr val="hlink"/>
                </a:solidFill>
                <a:hlinkClick r:id="rId2"/>
              </a:rPr>
              <a:t>https://courses.lumenlearning.com/suny-ap1/chapter/vision/</a:t>
            </a:r>
            <a:endParaRPr/>
          </a:p>
          <a:p>
            <a:pPr indent="0" lvl="0" marL="0" rtl="0" algn="l">
              <a:lnSpc>
                <a:spcPct val="100000"/>
              </a:lnSpc>
              <a:spcBef>
                <a:spcPts val="0"/>
              </a:spcBef>
              <a:spcAft>
                <a:spcPts val="0"/>
              </a:spcAft>
              <a:buSzPts val="1200"/>
              <a:buNone/>
            </a:pPr>
            <a:r>
              <a:t/>
            </a:r>
            <a:endParaRPr/>
          </a:p>
        </p:txBody>
      </p:sp>
      <p:sp>
        <p:nvSpPr>
          <p:cNvPr id="657" name="Google Shape;657;g2b2f206dcdf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b847e228b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b847e228b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2b3f93cf3d1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2b3f93cf3d1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https://discoveryeye.org/layers-of-the-retina/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Neural </a:t>
            </a:r>
            <a:r>
              <a:rPr lang="en-GB"/>
              <a:t>layers - photoreceptors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Function of the retina - transducer converts light image → electrical signal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Signals in the retina: </a:t>
            </a:r>
            <a:endParaRPr/>
          </a:p>
          <a:p>
            <a:pPr indent="-298450" lvl="0" marL="457200" rtl="0" algn="l">
              <a:spcBef>
                <a:spcPts val="0"/>
              </a:spcBef>
              <a:spcAft>
                <a:spcPts val="0"/>
              </a:spcAft>
              <a:buSzPts val="1100"/>
              <a:buChar char="-"/>
            </a:pPr>
            <a:r>
              <a:rPr lang="en-GB"/>
              <a:t>Photorecptor → bipolar cell → retinal ganglion cell </a:t>
            </a:r>
            <a:endParaRPr/>
          </a:p>
          <a:p>
            <a:pPr indent="-298450" lvl="0" marL="457200" rtl="0" algn="l">
              <a:spcBef>
                <a:spcPts val="0"/>
              </a:spcBef>
              <a:spcAft>
                <a:spcPts val="0"/>
              </a:spcAft>
              <a:buSzPts val="1100"/>
              <a:buChar char="-"/>
            </a:pPr>
            <a:r>
              <a:rPr lang="en-GB"/>
              <a:t>Horizontal and apocrine cells modulate signal </a:t>
            </a:r>
            <a:endParaRPr/>
          </a:p>
          <a:p>
            <a:pPr indent="-298450" lvl="0" marL="457200" rtl="0" algn="l">
              <a:spcBef>
                <a:spcPts val="0"/>
              </a:spcBef>
              <a:spcAft>
                <a:spcPts val="0"/>
              </a:spcAft>
              <a:buSzPts val="1100"/>
              <a:buChar char="-"/>
            </a:pPr>
            <a:r>
              <a:rPr lang="en-GB"/>
              <a:t>Retinal ganglion cells → action potential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b3f93cf3d1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b3f93cf3d1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https://askabiologist.asu.edu/rods-and-cones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b3f93cf3d1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2b3f93cf3d1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https://askabiologist.asu.edu/rods-and-cones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Opsins are transmembrane proteins which contain the light sensitive molecule retinal </a:t>
            </a:r>
            <a:endParaRPr/>
          </a:p>
          <a:p>
            <a:pPr indent="0" lvl="0" marL="0" rtl="0" algn="l">
              <a:spcBef>
                <a:spcPts val="0"/>
              </a:spcBef>
              <a:spcAft>
                <a:spcPts val="0"/>
              </a:spcAft>
              <a:buNone/>
            </a:pPr>
            <a:r>
              <a:rPr lang="en-GB"/>
              <a:t>Different opsin structures mean retinal absorbs different wavelengths of light </a:t>
            </a:r>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b3f93cf3d1_0_2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696" name="Google Shape;696;g2b3f93cf3d1_0_2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b4293b27b8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2b4293b27b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b847e228ba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2b847e228ba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b4293b27b8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b4293b27b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https://en.wikipedia.org/wiki/Bitemporal_hemianopsia</a:t>
            </a:r>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b4293b27b8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b4293b27b8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https://ophthalmologybreakingnews.com/bitemporal-hemianopia--causes-symptoms-and-management</a:t>
            </a:r>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b4293b27b8_0_2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2b4293b27b8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b4293b27b8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b4293b27b8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b847e228ba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2b847e228ba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b2f206dcdf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GB"/>
              <a:t>(this doesn’t need a reference as I drew it)</a:t>
            </a:r>
            <a:endParaRPr/>
          </a:p>
        </p:txBody>
      </p:sp>
      <p:sp>
        <p:nvSpPr>
          <p:cNvPr id="763" name="Google Shape;763;g2b2f206dcdf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b3f93cf3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b3f93cf3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External ear = air filled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Middle ear = air filled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Inner ear = fluid filled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b4293b27b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1" name="Google Shape;781;g2b4293b27b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2b4293b27b8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2b4293b27b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Image Ref: </a:t>
            </a:r>
            <a:r>
              <a:rPr lang="en-GB" u="sng">
                <a:solidFill>
                  <a:schemeClr val="hlink"/>
                </a:solidFill>
                <a:hlinkClick r:id="rId2"/>
              </a:rPr>
              <a:t>https://teachmeanatomy.info/neuroanatomy/pathways/auditory-pathway/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b4293b27b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9" name="Google Shape;799;g2b4293b27b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32323C"/>
                </a:solidFill>
              </a:rPr>
              <a:t>Image Ref: https://stock.adobe.com/uk/search?k=%22spiral+ganglion%22</a:t>
            </a:r>
            <a:endParaRPr>
              <a:solidFill>
                <a:srgbClr val="32323C"/>
              </a:solidFill>
            </a:endParaRPr>
          </a:p>
          <a:p>
            <a:pPr indent="0" lvl="0" marL="0" rtl="0" algn="l">
              <a:spcBef>
                <a:spcPts val="0"/>
              </a:spcBef>
              <a:spcAft>
                <a:spcPts val="0"/>
              </a:spcAft>
              <a:buNone/>
            </a:pPr>
            <a:r>
              <a:t/>
            </a:r>
            <a:endParaRPr>
              <a:solidFill>
                <a:srgbClr val="32323C"/>
              </a:solidFill>
            </a:endParaRPr>
          </a:p>
          <a:p>
            <a:pPr indent="0" lvl="0" marL="0" rtl="0" algn="l">
              <a:spcBef>
                <a:spcPts val="0"/>
              </a:spcBef>
              <a:spcAft>
                <a:spcPts val="0"/>
              </a:spcAft>
              <a:buNone/>
            </a:pPr>
            <a:r>
              <a:rPr lang="en-GB">
                <a:solidFill>
                  <a:srgbClr val="32323C"/>
                </a:solidFill>
              </a:rPr>
              <a:t>The spiral ganglion houses the cell bodies of the first order neurons (ganglion refers to a collection of cell bodies outside the central nervous system). These neurons receive information from hair cells in the Organ of Corti and travel within the osseous spiral lamina. Their central axons form the main component of the cochlear nerve.</a:t>
            </a:r>
            <a:endParaRPr>
              <a:solidFill>
                <a:srgbClr val="32323C"/>
              </a:solidFill>
            </a:endParaRPr>
          </a:p>
          <a:p>
            <a:pPr indent="0" lvl="0" marL="0" rtl="0" algn="l">
              <a:spcBef>
                <a:spcPts val="0"/>
              </a:spcBef>
              <a:spcAft>
                <a:spcPts val="0"/>
              </a:spcAft>
              <a:buNone/>
            </a:pPr>
            <a:r>
              <a:rPr lang="en-GB">
                <a:solidFill>
                  <a:srgbClr val="32323C"/>
                </a:solidFill>
              </a:rPr>
              <a:t>The vestibular nerve joins the cochlear nerve entering the internal acoustic meatus, and from this point onward they are collectively called vestibulocochlear nerve. This proximity is clinically relevant since lesions to this nerve will usually produce symptoms in both the auditory and vestibular components.</a:t>
            </a:r>
            <a:endParaRPr>
              <a:solidFill>
                <a:srgbClr val="32323C"/>
              </a:solidFill>
            </a:endParaRPr>
          </a:p>
          <a:p>
            <a:pPr indent="0" lvl="0" marL="0" rtl="0" algn="l">
              <a:spcBef>
                <a:spcPts val="0"/>
              </a:spcBef>
              <a:spcAft>
                <a:spcPts val="0"/>
              </a:spcAft>
              <a:buNone/>
            </a:pPr>
            <a:r>
              <a:rPr lang="en-GB">
                <a:solidFill>
                  <a:srgbClr val="32323C"/>
                </a:solidFill>
              </a:rPr>
              <a:t>the nerve enters the cranium through the internal acoustic meatus and travels a short distance (around 1 cm) to enter the brainstem at the cerebellopontine angle.</a:t>
            </a:r>
            <a:endParaRPr>
              <a:solidFill>
                <a:srgbClr val="32323C"/>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2b4293b27b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2b4293b27b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Superior Olivary nucleus is next to  the Trapezoid body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b4293b27b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b4293b27b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Vision is relayed to the lateral geniculate body </a:t>
            </a:r>
            <a:endParaRPr/>
          </a:p>
          <a:p>
            <a:pPr indent="0" lvl="0" marL="0" rtl="0" algn="l">
              <a:spcBef>
                <a:spcPts val="0"/>
              </a:spcBef>
              <a:spcAft>
                <a:spcPts val="0"/>
              </a:spcAft>
              <a:buNone/>
            </a:pPr>
            <a:r>
              <a:rPr lang="en-GB"/>
              <a:t>I AM Auditory - Inferior </a:t>
            </a:r>
            <a:r>
              <a:rPr lang="en-GB"/>
              <a:t>Colliculus</a:t>
            </a:r>
            <a:r>
              <a:rPr lang="en-GB"/>
              <a:t>. Auditory, Medial Geniculate </a:t>
            </a:r>
            <a:r>
              <a:rPr lang="en-GB"/>
              <a:t>body</a:t>
            </a:r>
            <a:r>
              <a:rPr lang="en-GB"/>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Music - medial </a:t>
            </a:r>
            <a:endParaRPr/>
          </a:p>
          <a:p>
            <a:pPr indent="0" lvl="0" marL="0" rtl="0" algn="l">
              <a:spcBef>
                <a:spcPts val="0"/>
              </a:spcBef>
              <a:spcAft>
                <a:spcPts val="0"/>
              </a:spcAft>
              <a:buNone/>
            </a:pPr>
            <a:r>
              <a:rPr lang="en-GB"/>
              <a:t>Light - lateral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b3f93cf3d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b3f93cf3d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350">
                <a:solidFill>
                  <a:srgbClr val="32323C"/>
                </a:solidFill>
              </a:rPr>
              <a:t>Information travels from the receptors in the organ of Corti of the inner ear (cochlear hair cells) to the central nervous system, carried by the vestibulocochlear nerve (CN VIII).</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2b4293b27b8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2b4293b27b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b4293b27b8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2b4293b27b8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https://ranzcrpart1.fandom.com/wiki/Intracranial_cavity_(extra_axial):_Posterior_cranial_fossa:Internal_auditory_meatus_with_CN_VII_%26_VIII</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b847e228b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b847e228b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b4293b27b8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2" name="Google Shape;852;g2b4293b27b8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2b4293b27b8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0" name="Google Shape;860;g2b4293b27b8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https://en.wikipedia.org/wiki/Cochlea</a:t>
            </a:r>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2b4293b27b8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2b4293b27b8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b4293b27b8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b4293b27b8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Image Ref: </a:t>
            </a:r>
            <a:r>
              <a:rPr lang="en-GB" u="sng">
                <a:solidFill>
                  <a:schemeClr val="hlink"/>
                </a:solidFill>
                <a:hlinkClick r:id="rId2"/>
              </a:rPr>
              <a:t>https://otosurgeryatlas.stanford.edu/otologic-surgery-atlas/surgical-anatomy-of-the-ear/vestibular-system/</a:t>
            </a:r>
            <a:endParaRPr/>
          </a:p>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b2e0d69741_1_12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886" name="Google Shape;886;g2b2e0d69741_1_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b4293b27b8_0_3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GB"/>
              <a:t>Image Ref: </a:t>
            </a:r>
            <a:r>
              <a:rPr lang="en-GB" u="sng">
                <a:solidFill>
                  <a:schemeClr val="hlink"/>
                </a:solidFill>
                <a:hlinkClick r:id="rId2"/>
              </a:rPr>
              <a:t>https://smarticons.co/blog/understanding-the-meaning-of-question-mark-icons/</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895" name="Google Shape;895;g2b4293b27b8_0_3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3" name="Shape 903"/>
        <p:cNvGrpSpPr/>
        <p:nvPr/>
      </p:nvGrpSpPr>
      <p:grpSpPr>
        <a:xfrm>
          <a:off x="0" y="0"/>
          <a:ext cx="0" cy="0"/>
          <a:chOff x="0" y="0"/>
          <a:chExt cx="0" cy="0"/>
        </a:xfrm>
      </p:grpSpPr>
      <p:sp>
        <p:nvSpPr>
          <p:cNvPr id="904" name="Google Shape;904;g2b2e0d69741_1_13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05" name="Google Shape;905;g2b2e0d69741_1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2b2e0d69741_1_140: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914" name="Google Shape;914;g2b2e0d69741_1_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b847e228b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b847e228b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14"/>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 name="Google Shape;59;p14"/>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0" name="Google Shape;60;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 name="Shape 63"/>
        <p:cNvGrpSpPr/>
        <p:nvPr/>
      </p:nvGrpSpPr>
      <p:grpSpPr>
        <a:xfrm>
          <a:off x="0" y="0"/>
          <a:ext cx="0" cy="0"/>
          <a:chOff x="0" y="0"/>
          <a:chExt cx="0" cy="0"/>
        </a:xfrm>
      </p:grpSpPr>
      <p:sp>
        <p:nvSpPr>
          <p:cNvPr id="64" name="Google Shape;64;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15"/>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 name="Google Shape;66;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8" name="Google Shape;68;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9" name="Shape 69"/>
        <p:cNvGrpSpPr/>
        <p:nvPr/>
      </p:nvGrpSpPr>
      <p:grpSpPr>
        <a:xfrm>
          <a:off x="0" y="0"/>
          <a:ext cx="0" cy="0"/>
          <a:chOff x="0" y="0"/>
          <a:chExt cx="0" cy="0"/>
        </a:xfrm>
      </p:grpSpPr>
      <p:sp>
        <p:nvSpPr>
          <p:cNvPr id="70" name="Google Shape;70;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1" name="Google Shape;71;p1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2" name="Google Shape;72;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5" name="Shape 75"/>
        <p:cNvGrpSpPr/>
        <p:nvPr/>
      </p:nvGrpSpPr>
      <p:grpSpPr>
        <a:xfrm>
          <a:off x="0" y="0"/>
          <a:ext cx="0" cy="0"/>
          <a:chOff x="0" y="0"/>
          <a:chExt cx="0" cy="0"/>
        </a:xfrm>
      </p:grpSpPr>
      <p:sp>
        <p:nvSpPr>
          <p:cNvPr id="76" name="Google Shape;76;p1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7" name="Google Shape;77;p1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8" name="Google Shape;78;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1" name="Shape 81"/>
        <p:cNvGrpSpPr/>
        <p:nvPr/>
      </p:nvGrpSpPr>
      <p:grpSpPr>
        <a:xfrm>
          <a:off x="0" y="0"/>
          <a:ext cx="0" cy="0"/>
          <a:chOff x="0" y="0"/>
          <a:chExt cx="0" cy="0"/>
        </a:xfrm>
      </p:grpSpPr>
      <p:sp>
        <p:nvSpPr>
          <p:cNvPr id="82" name="Google Shape;82;p18"/>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18"/>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4" name="Google Shape;84;p18"/>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8"/>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86" name="Google Shape;86;p18"/>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1" name="Google Shape;101;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8" name="Google Shape;108;p22"/>
          <p:cNvSpPr/>
          <p:nvPr>
            <p:ph idx="2" type="pic"/>
          </p:nvPr>
        </p:nvSpPr>
        <p:spPr>
          <a:xfrm>
            <a:off x="3887391" y="740569"/>
            <a:ext cx="4629150" cy="3655219"/>
          </a:xfrm>
          <a:prstGeom prst="rect">
            <a:avLst/>
          </a:prstGeom>
          <a:noFill/>
          <a:ln>
            <a:noFill/>
          </a:ln>
        </p:spPr>
      </p:sp>
      <p:sp>
        <p:nvSpPr>
          <p:cNvPr id="109" name="Google Shape;109;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1" name="Google Shape;121;p24"/>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1.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4.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28.png"/><Relationship Id="rId5"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8.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5.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44.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4.png"/><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4.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4.png"/><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4.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4.png"/><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4.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4.png"/><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4.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13.png"/><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59.png"/><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4.pn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4.pn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4.png"/><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4.png"/><Relationship Id="rId4" Type="http://schemas.openxmlformats.org/officeDocument/2006/relationships/image" Target="../media/image46.png"/><Relationship Id="rId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4.png"/><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60.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2.xml"/><Relationship Id="rId3" Type="http://schemas.openxmlformats.org/officeDocument/2006/relationships/image" Target="../media/image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3.xml"/><Relationship Id="rId3" Type="http://schemas.openxmlformats.org/officeDocument/2006/relationships/image" Target="../media/image4.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4.xml"/><Relationship Id="rId3" Type="http://schemas.openxmlformats.org/officeDocument/2006/relationships/image" Target="../media/image55.png"/><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54.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4.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1.xml"/><Relationship Id="rId3" Type="http://schemas.openxmlformats.org/officeDocument/2006/relationships/image" Target="../media/image4.png"/><Relationship Id="rId4" Type="http://schemas.openxmlformats.org/officeDocument/2006/relationships/image" Target="../media/image6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2.xml"/><Relationship Id="rId3" Type="http://schemas.openxmlformats.org/officeDocument/2006/relationships/image" Target="../media/image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4.png"/><Relationship Id="rId4" Type="http://schemas.openxmlformats.org/officeDocument/2006/relationships/image" Target="../media/image5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4.xml"/><Relationship Id="rId3" Type="http://schemas.openxmlformats.org/officeDocument/2006/relationships/hyperlink" Target="https://teachmephysiology.com/" TargetMode="External"/><Relationship Id="rId4" Type="http://schemas.openxmlformats.org/officeDocument/2006/relationships/hyperlink" Target="https://teachmeanatomy.info/" TargetMode="External"/><Relationship Id="rId5" Type="http://schemas.openxmlformats.org/officeDocument/2006/relationships/hyperlink" Target="https://www.osmosis.org/home/dashboard" TargetMode="External"/><Relationship Id="rId6" Type="http://schemas.openxmlformats.org/officeDocument/2006/relationships/hyperlink" Target="https://www.peerteaching.co.uk/phase-1.html" TargetMode="External"/><Relationship Id="rId7" Type="http://schemas.openxmlformats.org/officeDocument/2006/relationships/image" Target="../media/image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image" Target="../media/image4.png"/><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6.xml"/><Relationship Id="rId3" Type="http://schemas.openxmlformats.org/officeDocument/2006/relationships/image" Target="../media/image4.png"/><Relationship Id="rId4" Type="http://schemas.openxmlformats.org/officeDocument/2006/relationships/hyperlink" Target="https://forms.gle/69K5s6HDBUeNQ9Dj7" TargetMode="External"/><Relationship Id="rId5" Type="http://schemas.openxmlformats.org/officeDocument/2006/relationships/image" Target="../media/image6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7.xml"/><Relationship Id="rId3"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nvSpPr>
        <p:spPr>
          <a:xfrm>
            <a:off x="4051300" y="3784599"/>
            <a:ext cx="1308100" cy="472049"/>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chemeClr val="dk1"/>
              </a:solidFill>
              <a:latin typeface="Radley"/>
              <a:ea typeface="Radley"/>
              <a:cs typeface="Radley"/>
              <a:sym typeface="Radley"/>
            </a:endParaRPr>
          </a:p>
        </p:txBody>
      </p:sp>
      <p:sp>
        <p:nvSpPr>
          <p:cNvPr id="130" name="Google Shape;130;p25"/>
          <p:cNvSpPr txBox="1"/>
          <p:nvPr/>
        </p:nvSpPr>
        <p:spPr>
          <a:xfrm>
            <a:off x="3796106" y="4448160"/>
            <a:ext cx="2050875" cy="484875"/>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1" i="0" lang="en-GB" sz="2700" u="none" cap="none" strike="noStrike">
                <a:solidFill>
                  <a:srgbClr val="293267"/>
                </a:solidFill>
                <a:latin typeface="Calibri"/>
                <a:ea typeface="Calibri"/>
                <a:cs typeface="Calibri"/>
                <a:sym typeface="Calibri"/>
              </a:rPr>
              <a:t>2023/2024</a:t>
            </a:r>
            <a:endParaRPr b="1" i="0" sz="2400" u="none" cap="none" strike="noStrike">
              <a:solidFill>
                <a:srgbClr val="293267"/>
              </a:solidFill>
              <a:latin typeface="Calibri"/>
              <a:ea typeface="Calibri"/>
              <a:cs typeface="Calibri"/>
              <a:sym typeface="Calibri"/>
            </a:endParaRPr>
          </a:p>
        </p:txBody>
      </p:sp>
      <p:pic>
        <p:nvPicPr>
          <p:cNvPr id="131" name="Google Shape;131;p25"/>
          <p:cNvPicPr preferRelativeResize="0"/>
          <p:nvPr/>
        </p:nvPicPr>
        <p:blipFill rotWithShape="1">
          <a:blip r:embed="rId3">
            <a:alphaModFix/>
          </a:blip>
          <a:srcRect b="0" l="0" r="0" t="0"/>
          <a:stretch/>
        </p:blipFill>
        <p:spPr>
          <a:xfrm>
            <a:off x="2999725" y="337548"/>
            <a:ext cx="3144548" cy="3144548"/>
          </a:xfrm>
          <a:prstGeom prst="rect">
            <a:avLst/>
          </a:prstGeom>
          <a:noFill/>
          <a:ln>
            <a:noFill/>
          </a:ln>
        </p:spPr>
      </p:pic>
      <p:pic>
        <p:nvPicPr>
          <p:cNvPr descr="A picture containing text&#10;&#10;Description automatically generated" id="132" name="Google Shape;132;p25"/>
          <p:cNvPicPr preferRelativeResize="0"/>
          <p:nvPr/>
        </p:nvPicPr>
        <p:blipFill rotWithShape="1">
          <a:blip r:embed="rId4">
            <a:alphaModFix/>
          </a:blip>
          <a:srcRect b="11472" l="0" r="0" t="0"/>
          <a:stretch/>
        </p:blipFill>
        <p:spPr>
          <a:xfrm>
            <a:off x="1768519" y="-440269"/>
            <a:ext cx="5606962" cy="49636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4"/>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215" name="Google Shape;215;p34"/>
          <p:cNvSpPr txBox="1"/>
          <p:nvPr>
            <p:ph idx="1" type="body"/>
          </p:nvPr>
        </p:nvSpPr>
        <p:spPr>
          <a:xfrm>
            <a:off x="628650" y="1369225"/>
            <a:ext cx="7886700" cy="32634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GB" sz="2300"/>
              <a:t>Which vessel supplies the majority of the blood to the cerebrum in the cerebral vasculature?</a:t>
            </a:r>
            <a:endParaRPr sz="2300"/>
          </a:p>
          <a:p>
            <a:pPr indent="0" lvl="0" marL="0" rtl="0" algn="ctr">
              <a:spcBef>
                <a:spcPts val="800"/>
              </a:spcBef>
              <a:spcAft>
                <a:spcPts val="0"/>
              </a:spcAft>
              <a:buNone/>
            </a:pPr>
            <a:r>
              <a:t/>
            </a:r>
            <a:endParaRPr sz="2300"/>
          </a:p>
          <a:p>
            <a:pPr indent="-374650" lvl="0" marL="457200" rtl="0" algn="l">
              <a:spcBef>
                <a:spcPts val="800"/>
              </a:spcBef>
              <a:spcAft>
                <a:spcPts val="0"/>
              </a:spcAft>
              <a:buSzPts val="2300"/>
              <a:buAutoNum type="alphaLcParenR"/>
            </a:pPr>
            <a:r>
              <a:rPr lang="en-GB" sz="2300"/>
              <a:t>Internal carotid artery </a:t>
            </a:r>
            <a:endParaRPr sz="2300"/>
          </a:p>
          <a:p>
            <a:pPr indent="-374650" lvl="0" marL="457200" rtl="0" algn="l">
              <a:spcBef>
                <a:spcPts val="0"/>
              </a:spcBef>
              <a:spcAft>
                <a:spcPts val="0"/>
              </a:spcAft>
              <a:buSzPts val="2300"/>
              <a:buAutoNum type="alphaLcParenR"/>
            </a:pPr>
            <a:r>
              <a:rPr lang="en-GB" sz="2300"/>
              <a:t>Vertebral artery </a:t>
            </a:r>
            <a:endParaRPr sz="2300"/>
          </a:p>
          <a:p>
            <a:pPr indent="-374650" lvl="0" marL="457200" rtl="0" algn="l">
              <a:spcBef>
                <a:spcPts val="0"/>
              </a:spcBef>
              <a:spcAft>
                <a:spcPts val="0"/>
              </a:spcAft>
              <a:buSzPts val="2300"/>
              <a:buAutoNum type="alphaLcParenR"/>
            </a:pPr>
            <a:r>
              <a:rPr lang="en-GB" sz="2300"/>
              <a:t>Middle cerebral artery </a:t>
            </a:r>
            <a:endParaRPr sz="2300"/>
          </a:p>
          <a:p>
            <a:pPr indent="-374650" lvl="0" marL="457200" rtl="0" algn="l">
              <a:spcBef>
                <a:spcPts val="0"/>
              </a:spcBef>
              <a:spcAft>
                <a:spcPts val="0"/>
              </a:spcAft>
              <a:buSzPts val="2300"/>
              <a:buAutoNum type="alphaLcParenR"/>
            </a:pPr>
            <a:r>
              <a:rPr lang="en-GB" sz="2300"/>
              <a:t>Basilar</a:t>
            </a:r>
            <a:r>
              <a:rPr lang="en-GB" sz="2300"/>
              <a:t> artery </a:t>
            </a:r>
            <a:endParaRPr sz="2300"/>
          </a:p>
          <a:p>
            <a:pPr indent="-374650" lvl="0" marL="457200" rtl="0" algn="l">
              <a:spcBef>
                <a:spcPts val="0"/>
              </a:spcBef>
              <a:spcAft>
                <a:spcPts val="0"/>
              </a:spcAft>
              <a:buSzPts val="2300"/>
              <a:buAutoNum type="alphaLcParenR"/>
            </a:pPr>
            <a:r>
              <a:rPr lang="en-GB" sz="2300"/>
              <a:t>Anterior cerebral artery </a:t>
            </a:r>
            <a:endParaRPr sz="2300"/>
          </a:p>
        </p:txBody>
      </p:sp>
      <p:pic>
        <p:nvPicPr>
          <p:cNvPr id="216" name="Google Shape;216;p34"/>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217" name="Google Shape;217;p34"/>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 </a:t>
            </a:r>
            <a:endParaRPr>
              <a:solidFill>
                <a:srgbClr val="FFFFFF"/>
              </a:solidFill>
            </a:endParaRPr>
          </a:p>
        </p:txBody>
      </p:sp>
      <p:sp>
        <p:nvSpPr>
          <p:cNvPr id="223" name="Google Shape;223;p35"/>
          <p:cNvSpPr txBox="1"/>
          <p:nvPr>
            <p:ph idx="1" type="body"/>
          </p:nvPr>
        </p:nvSpPr>
        <p:spPr>
          <a:xfrm>
            <a:off x="628650" y="1369225"/>
            <a:ext cx="78285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3100"/>
              <a:t>C) Middle Cerebral Artery </a:t>
            </a:r>
            <a:endParaRPr sz="3100"/>
          </a:p>
        </p:txBody>
      </p:sp>
      <p:pic>
        <p:nvPicPr>
          <p:cNvPr id="224" name="Google Shape;224;p35"/>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225" name="Google Shape;225;p35"/>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226" name="Google Shape;226;p35"/>
          <p:cNvPicPr preferRelativeResize="0"/>
          <p:nvPr/>
        </p:nvPicPr>
        <p:blipFill>
          <a:blip r:embed="rId4">
            <a:alphaModFix/>
          </a:blip>
          <a:stretch>
            <a:fillRect/>
          </a:stretch>
        </p:blipFill>
        <p:spPr>
          <a:xfrm>
            <a:off x="2702247" y="2112625"/>
            <a:ext cx="6174679" cy="22899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6"/>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232" name="Google Shape;232;p36"/>
          <p:cNvSpPr txBox="1"/>
          <p:nvPr>
            <p:ph idx="1" type="body"/>
          </p:nvPr>
        </p:nvSpPr>
        <p:spPr>
          <a:xfrm>
            <a:off x="628650" y="1369225"/>
            <a:ext cx="7886700" cy="32634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GB" sz="3600"/>
              <a:t>Name the artery </a:t>
            </a:r>
            <a:r>
              <a:rPr lang="en-GB" sz="3600"/>
              <a:t>responsible</a:t>
            </a:r>
            <a:r>
              <a:rPr lang="en-GB" sz="3600"/>
              <a:t> for supplying the occipital lobe and the inferior aspect of the </a:t>
            </a:r>
            <a:r>
              <a:rPr lang="en-GB" sz="3600"/>
              <a:t>temporal lobe in the cerebral vasculature. </a:t>
            </a:r>
            <a:endParaRPr sz="3600"/>
          </a:p>
        </p:txBody>
      </p:sp>
      <p:pic>
        <p:nvPicPr>
          <p:cNvPr id="233" name="Google Shape;233;p36"/>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234" name="Google Shape;234;p36"/>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7"/>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 </a:t>
            </a:r>
            <a:endParaRPr>
              <a:solidFill>
                <a:srgbClr val="FFFFFF"/>
              </a:solidFill>
            </a:endParaRPr>
          </a:p>
        </p:txBody>
      </p:sp>
      <p:sp>
        <p:nvSpPr>
          <p:cNvPr id="240" name="Google Shape;240;p37"/>
          <p:cNvSpPr txBox="1"/>
          <p:nvPr>
            <p:ph idx="1" type="body"/>
          </p:nvPr>
        </p:nvSpPr>
        <p:spPr>
          <a:xfrm>
            <a:off x="628650" y="1369225"/>
            <a:ext cx="7808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3600"/>
              <a:t>Posterior Cerebral Artery</a:t>
            </a:r>
            <a:endParaRPr sz="3600"/>
          </a:p>
        </p:txBody>
      </p:sp>
      <p:pic>
        <p:nvPicPr>
          <p:cNvPr id="241" name="Google Shape;241;p37"/>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242" name="Google Shape;242;p37"/>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8"/>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248" name="Google Shape;248;p38"/>
          <p:cNvSpPr txBox="1"/>
          <p:nvPr>
            <p:ph idx="1" type="body"/>
          </p:nvPr>
        </p:nvSpPr>
        <p:spPr>
          <a:xfrm>
            <a:off x="628650" y="1369225"/>
            <a:ext cx="7828500" cy="3263400"/>
          </a:xfrm>
          <a:prstGeom prst="rect">
            <a:avLst/>
          </a:prstGeom>
        </p:spPr>
        <p:txBody>
          <a:bodyPr anchorCtr="0" anchor="t" bIns="34275" lIns="68575" spcFirstLastPara="1" rIns="68575" wrap="square" tIns="34275">
            <a:normAutofit/>
          </a:bodyPr>
          <a:lstStyle/>
          <a:p>
            <a:pPr indent="0" lvl="0" marL="0" rtl="0" algn="ctr">
              <a:spcBef>
                <a:spcPts val="800"/>
              </a:spcBef>
              <a:spcAft>
                <a:spcPts val="0"/>
              </a:spcAft>
              <a:buNone/>
            </a:pPr>
            <a:r>
              <a:rPr lang="en-GB" sz="2400"/>
              <a:t>Which artery is NOT part of the Circle of Willis?</a:t>
            </a:r>
            <a:endParaRPr sz="2400"/>
          </a:p>
          <a:p>
            <a:pPr indent="0" lvl="0" marL="0" rtl="0" algn="ctr">
              <a:spcBef>
                <a:spcPts val="800"/>
              </a:spcBef>
              <a:spcAft>
                <a:spcPts val="0"/>
              </a:spcAft>
              <a:buNone/>
            </a:pPr>
            <a:r>
              <a:t/>
            </a:r>
            <a:endParaRPr sz="2400"/>
          </a:p>
          <a:p>
            <a:pPr indent="-336550" lvl="0" marL="457200" rtl="0" algn="l">
              <a:spcBef>
                <a:spcPts val="800"/>
              </a:spcBef>
              <a:spcAft>
                <a:spcPts val="0"/>
              </a:spcAft>
              <a:buSzPts val="1700"/>
              <a:buAutoNum type="alphaLcParenR"/>
            </a:pPr>
            <a:r>
              <a:rPr lang="en-GB" sz="2400"/>
              <a:t>Anterior cerebral artery </a:t>
            </a:r>
            <a:endParaRPr sz="2400"/>
          </a:p>
          <a:p>
            <a:pPr indent="-336550" lvl="0" marL="457200" rtl="0" algn="l">
              <a:spcBef>
                <a:spcPts val="0"/>
              </a:spcBef>
              <a:spcAft>
                <a:spcPts val="0"/>
              </a:spcAft>
              <a:buSzPts val="1700"/>
              <a:buAutoNum type="alphaLcParenR"/>
            </a:pPr>
            <a:r>
              <a:rPr lang="en-GB" sz="2400"/>
              <a:t>Posterior cerebral artery </a:t>
            </a:r>
            <a:endParaRPr sz="2400"/>
          </a:p>
          <a:p>
            <a:pPr indent="-336550" lvl="0" marL="457200" rtl="0" algn="l">
              <a:spcBef>
                <a:spcPts val="0"/>
              </a:spcBef>
              <a:spcAft>
                <a:spcPts val="0"/>
              </a:spcAft>
              <a:buSzPts val="1700"/>
              <a:buAutoNum type="alphaLcParenR"/>
            </a:pPr>
            <a:r>
              <a:rPr lang="en-GB" sz="2400"/>
              <a:t>Middle cerebral artery </a:t>
            </a:r>
            <a:endParaRPr sz="2400"/>
          </a:p>
          <a:p>
            <a:pPr indent="-336550" lvl="0" marL="457200" rtl="0" algn="l">
              <a:spcBef>
                <a:spcPts val="0"/>
              </a:spcBef>
              <a:spcAft>
                <a:spcPts val="0"/>
              </a:spcAft>
              <a:buSzPts val="1700"/>
              <a:buAutoNum type="alphaLcParenR"/>
            </a:pPr>
            <a:r>
              <a:rPr lang="en-GB" sz="2400"/>
              <a:t>Vertebral artery </a:t>
            </a:r>
            <a:endParaRPr sz="2400"/>
          </a:p>
          <a:p>
            <a:pPr indent="-336550" lvl="0" marL="457200" rtl="0" algn="l">
              <a:spcBef>
                <a:spcPts val="0"/>
              </a:spcBef>
              <a:spcAft>
                <a:spcPts val="0"/>
              </a:spcAft>
              <a:buSzPts val="1700"/>
              <a:buAutoNum type="alphaLcParenR"/>
            </a:pPr>
            <a:r>
              <a:rPr lang="en-GB" sz="2400"/>
              <a:t>Internal carotid </a:t>
            </a:r>
            <a:r>
              <a:rPr lang="en-GB" sz="2400"/>
              <a:t>artery</a:t>
            </a:r>
            <a:r>
              <a:rPr lang="en-GB" sz="2400"/>
              <a:t> </a:t>
            </a:r>
            <a:endParaRPr sz="2400"/>
          </a:p>
        </p:txBody>
      </p:sp>
      <p:pic>
        <p:nvPicPr>
          <p:cNvPr id="249" name="Google Shape;249;p38"/>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250" name="Google Shape;250;p38"/>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9"/>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a:t>
            </a:r>
            <a:r>
              <a:rPr lang="en-GB">
                <a:solidFill>
                  <a:srgbClr val="FFFFFF"/>
                </a:solidFill>
              </a:rPr>
              <a:t>: </a:t>
            </a:r>
            <a:endParaRPr>
              <a:solidFill>
                <a:srgbClr val="FFFFFF"/>
              </a:solidFill>
            </a:endParaRPr>
          </a:p>
        </p:txBody>
      </p:sp>
      <p:sp>
        <p:nvSpPr>
          <p:cNvPr id="256" name="Google Shape;256;p39"/>
          <p:cNvSpPr txBox="1"/>
          <p:nvPr>
            <p:ph idx="1" type="body"/>
          </p:nvPr>
        </p:nvSpPr>
        <p:spPr>
          <a:xfrm>
            <a:off x="628650" y="1369225"/>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3600"/>
              <a:t>D) Vertebral artery </a:t>
            </a:r>
            <a:endParaRPr sz="3600"/>
          </a:p>
        </p:txBody>
      </p:sp>
      <p:pic>
        <p:nvPicPr>
          <p:cNvPr id="257" name="Google Shape;257;p39"/>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258" name="Google Shape;258;p39"/>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40"/>
          <p:cNvSpPr txBox="1"/>
          <p:nvPr/>
        </p:nvSpPr>
        <p:spPr>
          <a:xfrm>
            <a:off x="208722" y="179784"/>
            <a:ext cx="8726700" cy="8574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264" name="Google Shape;264;p40"/>
          <p:cNvSpPr txBox="1"/>
          <p:nvPr/>
        </p:nvSpPr>
        <p:spPr>
          <a:xfrm>
            <a:off x="2033707" y="337280"/>
            <a:ext cx="3520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GB" sz="2700" u="none" cap="none" strike="noStrike">
                <a:solidFill>
                  <a:schemeClr val="lt1"/>
                </a:solidFill>
                <a:latin typeface="Calibri"/>
                <a:ea typeface="Calibri"/>
                <a:cs typeface="Calibri"/>
                <a:sym typeface="Calibri"/>
              </a:rPr>
              <a:t>C</a:t>
            </a:r>
            <a:r>
              <a:rPr lang="en-GB" sz="2700">
                <a:solidFill>
                  <a:schemeClr val="lt1"/>
                </a:solidFill>
                <a:latin typeface="Calibri"/>
                <a:ea typeface="Calibri"/>
                <a:cs typeface="Calibri"/>
                <a:sym typeface="Calibri"/>
              </a:rPr>
              <a:t>ranial Nerves</a:t>
            </a:r>
            <a:endParaRPr b="0" i="0" sz="1400" u="none" cap="none" strike="noStrike">
              <a:solidFill>
                <a:schemeClr val="dk1"/>
              </a:solidFill>
              <a:latin typeface="Calibri"/>
              <a:ea typeface="Calibri"/>
              <a:cs typeface="Calibri"/>
              <a:sym typeface="Calibri"/>
            </a:endParaRPr>
          </a:p>
        </p:txBody>
      </p:sp>
      <p:sp>
        <p:nvSpPr>
          <p:cNvPr id="265" name="Google Shape;265;p40"/>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266" name="Google Shape;266;p40"/>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pic>
        <p:nvPicPr>
          <p:cNvPr id="267" name="Google Shape;267;p40"/>
          <p:cNvPicPr preferRelativeResize="0"/>
          <p:nvPr/>
        </p:nvPicPr>
        <p:blipFill>
          <a:blip r:embed="rId4">
            <a:alphaModFix/>
          </a:blip>
          <a:stretch>
            <a:fillRect/>
          </a:stretch>
        </p:blipFill>
        <p:spPr>
          <a:xfrm>
            <a:off x="2784037" y="1248822"/>
            <a:ext cx="3576073" cy="3241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Cranial nerves- exits</a:t>
            </a:r>
            <a:endParaRPr/>
          </a:p>
        </p:txBody>
      </p:sp>
      <p:sp>
        <p:nvSpPr>
          <p:cNvPr id="273" name="Google Shape;273;p41"/>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274" name="Google Shape;274;p41"/>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A good diagram to remember</a:t>
            </a:r>
            <a:endParaRPr/>
          </a:p>
          <a:p>
            <a:pPr indent="0" lvl="0" marL="0" rtl="0" algn="l">
              <a:spcBef>
                <a:spcPts val="800"/>
              </a:spcBef>
              <a:spcAft>
                <a:spcPts val="0"/>
              </a:spcAft>
              <a:buNone/>
            </a:pPr>
            <a:r>
              <a:rPr lang="en-GB"/>
              <a:t>The main </a:t>
            </a:r>
            <a:r>
              <a:rPr lang="en-GB"/>
              <a:t>takeaway</a:t>
            </a:r>
            <a:r>
              <a:rPr lang="en-GB"/>
              <a:t> is that cranial nerves exit the skull from front to back, with CN1 leaving at the front and CN12 leaving at the back (more or less)</a:t>
            </a:r>
            <a:endParaRPr/>
          </a:p>
          <a:p>
            <a:pPr indent="0" lvl="0" marL="0" rtl="0" algn="l">
              <a:spcBef>
                <a:spcPts val="800"/>
              </a:spcBef>
              <a:spcAft>
                <a:spcPts val="0"/>
              </a:spcAft>
              <a:buNone/>
            </a:pPr>
            <a:r>
              <a:rPr lang="en-GB"/>
              <a:t>CN 2 and 12 leave via canals, optic and hypoglossal</a:t>
            </a:r>
            <a:endParaRPr/>
          </a:p>
        </p:txBody>
      </p:sp>
      <p:pic>
        <p:nvPicPr>
          <p:cNvPr id="275" name="Google Shape;275;p41"/>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276" name="Google Shape;276;p41"/>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277" name="Google Shape;277;p41"/>
          <p:cNvPicPr preferRelativeResize="0"/>
          <p:nvPr/>
        </p:nvPicPr>
        <p:blipFill>
          <a:blip r:embed="rId4">
            <a:alphaModFix/>
          </a:blip>
          <a:stretch>
            <a:fillRect/>
          </a:stretch>
        </p:blipFill>
        <p:spPr>
          <a:xfrm>
            <a:off x="789275" y="1268050"/>
            <a:ext cx="3356101" cy="3586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The function and name of the cranial nerves</a:t>
            </a:r>
            <a:endParaRPr/>
          </a:p>
        </p:txBody>
      </p:sp>
      <p:sp>
        <p:nvSpPr>
          <p:cNvPr id="283" name="Google Shape;283;p42"/>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Oh oh oh to touch and feel very good velvet, ah heaven</a:t>
            </a:r>
            <a:endParaRPr/>
          </a:p>
          <a:p>
            <a:pPr indent="0" lvl="0" marL="0" rtl="0" algn="l">
              <a:spcBef>
                <a:spcPts val="800"/>
              </a:spcBef>
              <a:spcAft>
                <a:spcPts val="0"/>
              </a:spcAft>
              <a:buNone/>
            </a:pPr>
            <a:r>
              <a:rPr lang="en-GB"/>
              <a:t>Olfactory, optic, oculomotor</a:t>
            </a:r>
            <a:endParaRPr/>
          </a:p>
          <a:p>
            <a:pPr indent="0" lvl="0" marL="0" rtl="0" algn="l">
              <a:spcBef>
                <a:spcPts val="800"/>
              </a:spcBef>
              <a:spcAft>
                <a:spcPts val="0"/>
              </a:spcAft>
              <a:buNone/>
            </a:pPr>
            <a:r>
              <a:rPr lang="en-GB"/>
              <a:t>Trochlear, trigeminal, abducens</a:t>
            </a:r>
            <a:endParaRPr/>
          </a:p>
          <a:p>
            <a:pPr indent="0" lvl="0" marL="0" rtl="0" algn="l">
              <a:spcBef>
                <a:spcPts val="800"/>
              </a:spcBef>
              <a:spcAft>
                <a:spcPts val="0"/>
              </a:spcAft>
              <a:buNone/>
            </a:pPr>
            <a:r>
              <a:rPr lang="en-GB"/>
              <a:t>Facial, vestibulocochlear, glossopharyngeal</a:t>
            </a:r>
            <a:endParaRPr/>
          </a:p>
          <a:p>
            <a:pPr indent="0" lvl="0" marL="0" rtl="0" algn="l">
              <a:spcBef>
                <a:spcPts val="800"/>
              </a:spcBef>
              <a:spcAft>
                <a:spcPts val="0"/>
              </a:spcAft>
              <a:buNone/>
            </a:pPr>
            <a:r>
              <a:rPr lang="en-GB"/>
              <a:t>Vagus, spinal accessory, hypoglossal</a:t>
            </a:r>
            <a:endParaRPr/>
          </a:p>
        </p:txBody>
      </p:sp>
      <p:sp>
        <p:nvSpPr>
          <p:cNvPr id="284" name="Google Shape;284;p42"/>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Some say marry money, but my brother says big brains matter most</a:t>
            </a:r>
            <a:endParaRPr/>
          </a:p>
          <a:p>
            <a:pPr indent="0" lvl="0" marL="0" rtl="0" algn="l">
              <a:spcBef>
                <a:spcPts val="800"/>
              </a:spcBef>
              <a:spcAft>
                <a:spcPts val="0"/>
              </a:spcAft>
              <a:buNone/>
            </a:pPr>
            <a:r>
              <a:rPr lang="en-GB"/>
              <a:t>S</a:t>
            </a:r>
            <a:r>
              <a:rPr lang="en-GB"/>
              <a:t>- sensory</a:t>
            </a:r>
            <a:endParaRPr/>
          </a:p>
          <a:p>
            <a:pPr indent="0" lvl="0" marL="0" rtl="0" algn="l">
              <a:spcBef>
                <a:spcPts val="800"/>
              </a:spcBef>
              <a:spcAft>
                <a:spcPts val="0"/>
              </a:spcAft>
              <a:buNone/>
            </a:pPr>
            <a:r>
              <a:rPr lang="en-GB"/>
              <a:t>M- motor</a:t>
            </a:r>
            <a:endParaRPr/>
          </a:p>
          <a:p>
            <a:pPr indent="0" lvl="0" marL="0" rtl="0" algn="l">
              <a:spcBef>
                <a:spcPts val="800"/>
              </a:spcBef>
              <a:spcAft>
                <a:spcPts val="0"/>
              </a:spcAft>
              <a:buNone/>
            </a:pPr>
            <a:r>
              <a:rPr lang="en-GB"/>
              <a:t>B- both</a:t>
            </a:r>
            <a:endParaRPr/>
          </a:p>
        </p:txBody>
      </p:sp>
      <p:pic>
        <p:nvPicPr>
          <p:cNvPr id="285" name="Google Shape;285;p42"/>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286" name="Google Shape;286;p42"/>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 1 - Olfactory Nerve</a:t>
            </a:r>
            <a:endParaRPr/>
          </a:p>
        </p:txBody>
      </p:sp>
      <p:sp>
        <p:nvSpPr>
          <p:cNvPr id="292" name="Google Shape;292;p43"/>
          <p:cNvSpPr txBox="1"/>
          <p:nvPr>
            <p:ph idx="1" type="body"/>
          </p:nvPr>
        </p:nvSpPr>
        <p:spPr>
          <a:xfrm>
            <a:off x="628650" y="1369219"/>
            <a:ext cx="3886200" cy="3263400"/>
          </a:xfrm>
          <a:prstGeom prst="rect">
            <a:avLst/>
          </a:prstGeom>
        </p:spPr>
        <p:txBody>
          <a:bodyPr anchorCtr="0" anchor="t" bIns="34275" lIns="68575" spcFirstLastPara="1" rIns="68575" wrap="square" tIns="34275">
            <a:normAutofit fontScale="70000" lnSpcReduction="20000"/>
          </a:bodyPr>
          <a:lstStyle/>
          <a:p>
            <a:pPr indent="0" lvl="0" marL="25400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Function = </a:t>
            </a:r>
            <a:r>
              <a:rPr b="1" lang="en-GB"/>
              <a:t>Smell</a:t>
            </a:r>
            <a:endParaRPr b="1"/>
          </a:p>
          <a:p>
            <a:pPr indent="0" lvl="0" marL="25400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Pathway: </a:t>
            </a:r>
            <a:endParaRPr/>
          </a:p>
          <a:p>
            <a:pPr indent="-290830" lvl="0" marL="457200" rtl="0" algn="l">
              <a:spcBef>
                <a:spcPts val="0"/>
              </a:spcBef>
              <a:spcAft>
                <a:spcPts val="0"/>
              </a:spcAft>
              <a:buSzPct val="66666"/>
              <a:buChar char="-"/>
            </a:pPr>
            <a:r>
              <a:rPr lang="en-GB"/>
              <a:t>Olfactory epithelium </a:t>
            </a:r>
            <a:endParaRPr/>
          </a:p>
          <a:p>
            <a:pPr indent="-290830" lvl="0" marL="457200" rtl="0" algn="l">
              <a:spcBef>
                <a:spcPts val="0"/>
              </a:spcBef>
              <a:spcAft>
                <a:spcPts val="0"/>
              </a:spcAft>
              <a:buSzPct val="66666"/>
              <a:buChar char="-"/>
            </a:pPr>
            <a:r>
              <a:rPr lang="en-GB"/>
              <a:t>Olfactory bulb </a:t>
            </a:r>
            <a:endParaRPr/>
          </a:p>
          <a:p>
            <a:pPr indent="-290830" lvl="0" marL="457200" rtl="0" algn="l">
              <a:spcBef>
                <a:spcPts val="0"/>
              </a:spcBef>
              <a:spcAft>
                <a:spcPts val="0"/>
              </a:spcAft>
              <a:buSzPct val="66666"/>
              <a:buChar char="-"/>
            </a:pPr>
            <a:r>
              <a:rPr lang="en-GB"/>
              <a:t>Olfactory tract </a:t>
            </a:r>
            <a:endParaRPr/>
          </a:p>
          <a:p>
            <a:pPr indent="-290830" lvl="0" marL="457200" rtl="0" algn="l">
              <a:spcBef>
                <a:spcPts val="0"/>
              </a:spcBef>
              <a:spcAft>
                <a:spcPts val="0"/>
              </a:spcAft>
              <a:buSzPct val="66666"/>
              <a:buChar char="-"/>
            </a:pPr>
            <a:r>
              <a:rPr lang="en-GB"/>
              <a:t>Primary olfactory cortex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a:t>Sensory</a:t>
            </a:r>
            <a:r>
              <a:rPr lang="en-GB"/>
              <a:t> Nerve (SVS)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Originates from the </a:t>
            </a:r>
            <a:r>
              <a:rPr b="1" lang="en-GB"/>
              <a:t>Cerebrum</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GB"/>
              <a:t>Exits the skull via the </a:t>
            </a:r>
            <a:r>
              <a:rPr b="1" lang="en-GB"/>
              <a:t>Cribriform Plate</a:t>
            </a:r>
            <a:endParaRPr b="1"/>
          </a:p>
          <a:p>
            <a:pPr indent="0" lvl="0" marL="457200" rtl="0" algn="l">
              <a:spcBef>
                <a:spcPts val="0"/>
              </a:spcBef>
              <a:spcAft>
                <a:spcPts val="0"/>
              </a:spcAft>
              <a:buNone/>
            </a:pPr>
            <a:r>
              <a:t/>
            </a:r>
            <a:endParaRPr/>
          </a:p>
          <a:p>
            <a:pPr indent="0" lvl="0" marL="0" rtl="0" algn="l">
              <a:spcBef>
                <a:spcPts val="0"/>
              </a:spcBef>
              <a:spcAft>
                <a:spcPts val="0"/>
              </a:spcAft>
              <a:buNone/>
            </a:pPr>
            <a:r>
              <a:rPr lang="en-GB"/>
              <a:t> </a:t>
            </a:r>
            <a:endParaRPr/>
          </a:p>
          <a:p>
            <a:pPr indent="0" lvl="0" marL="254000" rtl="0" algn="l">
              <a:spcBef>
                <a:spcPts val="0"/>
              </a:spcBef>
              <a:spcAft>
                <a:spcPts val="0"/>
              </a:spcAft>
              <a:buNone/>
            </a:pPr>
            <a:r>
              <a:t/>
            </a:r>
            <a:endParaRPr/>
          </a:p>
          <a:p>
            <a:pPr indent="0" lvl="0" marL="254000" rtl="0" algn="l">
              <a:spcBef>
                <a:spcPts val="0"/>
              </a:spcBef>
              <a:spcAft>
                <a:spcPts val="0"/>
              </a:spcAft>
              <a:buClr>
                <a:schemeClr val="dk1"/>
              </a:buClr>
              <a:buSzPct val="100000"/>
              <a:buFont typeface="Arial"/>
              <a:buNone/>
            </a:pPr>
            <a:r>
              <a:t/>
            </a:r>
            <a:endParaRPr/>
          </a:p>
          <a:p>
            <a:pPr indent="0" lvl="0" marL="0" rtl="0" algn="l">
              <a:spcBef>
                <a:spcPts val="800"/>
              </a:spcBef>
              <a:spcAft>
                <a:spcPts val="0"/>
              </a:spcAft>
              <a:buNone/>
            </a:pPr>
            <a:r>
              <a:t/>
            </a:r>
            <a:endParaRPr/>
          </a:p>
        </p:txBody>
      </p:sp>
      <p:pic>
        <p:nvPicPr>
          <p:cNvPr id="293" name="Google Shape;293;p43"/>
          <p:cNvPicPr preferRelativeResize="0"/>
          <p:nvPr/>
        </p:nvPicPr>
        <p:blipFill>
          <a:blip r:embed="rId3">
            <a:alphaModFix/>
          </a:blip>
          <a:stretch>
            <a:fillRect/>
          </a:stretch>
        </p:blipFill>
        <p:spPr>
          <a:xfrm>
            <a:off x="4945675" y="984925"/>
            <a:ext cx="3398950" cy="3398950"/>
          </a:xfrm>
          <a:prstGeom prst="rect">
            <a:avLst/>
          </a:prstGeom>
          <a:noFill/>
          <a:ln>
            <a:noFill/>
          </a:ln>
        </p:spPr>
      </p:pic>
      <p:pic>
        <p:nvPicPr>
          <p:cNvPr id="294" name="Google Shape;294;p43"/>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295" name="Google Shape;295;p43"/>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6"/>
          <p:cNvSpPr txBox="1"/>
          <p:nvPr>
            <p:ph type="title"/>
          </p:nvPr>
        </p:nvSpPr>
        <p:spPr>
          <a:xfrm>
            <a:off x="1485900" y="205978"/>
            <a:ext cx="6172200" cy="85725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800"/>
              <a:buFont typeface="Calibri"/>
              <a:buNone/>
            </a:pPr>
            <a:r>
              <a:rPr lang="en-GB"/>
              <a:t>     </a:t>
            </a:r>
            <a:endParaRPr/>
          </a:p>
        </p:txBody>
      </p:sp>
      <p:sp>
        <p:nvSpPr>
          <p:cNvPr id="139" name="Google Shape;139;p26"/>
          <p:cNvSpPr txBox="1"/>
          <p:nvPr>
            <p:ph idx="1" type="body"/>
          </p:nvPr>
        </p:nvSpPr>
        <p:spPr>
          <a:xfrm>
            <a:off x="1485900" y="2235994"/>
            <a:ext cx="6172200" cy="2358628"/>
          </a:xfrm>
          <a:prstGeom prst="rect">
            <a:avLst/>
          </a:prstGeom>
          <a:noFill/>
          <a:ln>
            <a:noFill/>
          </a:ln>
        </p:spPr>
        <p:txBody>
          <a:bodyPr anchorCtr="0" anchor="t" bIns="34275" lIns="68575" spcFirstLastPara="1" rIns="68575" wrap="square" tIns="34275">
            <a:noAutofit/>
          </a:bodyPr>
          <a:lstStyle/>
          <a:p>
            <a:pPr indent="-254000" lvl="0" marL="254000" rtl="0" algn="r">
              <a:lnSpc>
                <a:spcPct val="90000"/>
              </a:lnSpc>
              <a:spcBef>
                <a:spcPts val="0"/>
              </a:spcBef>
              <a:spcAft>
                <a:spcPts val="0"/>
              </a:spcAft>
              <a:buClr>
                <a:schemeClr val="dk1"/>
              </a:buClr>
              <a:buSzPts val="600"/>
              <a:buNone/>
            </a:pPr>
            <a:r>
              <a:rPr lang="en-GB"/>
              <a:t>Phase 1 Revision Session</a:t>
            </a:r>
            <a:endParaRPr/>
          </a:p>
          <a:p>
            <a:pPr indent="-254000" lvl="0" marL="254000" rtl="0" algn="r">
              <a:lnSpc>
                <a:spcPct val="90000"/>
              </a:lnSpc>
              <a:spcBef>
                <a:spcPts val="800"/>
              </a:spcBef>
              <a:spcAft>
                <a:spcPts val="0"/>
              </a:spcAft>
              <a:buClr>
                <a:schemeClr val="dk1"/>
              </a:buClr>
              <a:buSzPts val="600"/>
              <a:buNone/>
            </a:pPr>
            <a:r>
              <a:t/>
            </a:r>
            <a:endParaRPr/>
          </a:p>
          <a:p>
            <a:pPr indent="-254000" lvl="0" marL="254000" rtl="0" algn="r">
              <a:lnSpc>
                <a:spcPct val="90000"/>
              </a:lnSpc>
              <a:spcBef>
                <a:spcPts val="800"/>
              </a:spcBef>
              <a:spcAft>
                <a:spcPts val="0"/>
              </a:spcAft>
              <a:buClr>
                <a:schemeClr val="dk1"/>
              </a:buClr>
              <a:buSzPts val="600"/>
              <a:buNone/>
            </a:pPr>
            <a:r>
              <a:rPr lang="en-GB"/>
              <a:t>Duha Mahmood &amp; Andrew Macdonald</a:t>
            </a:r>
            <a:endParaRPr/>
          </a:p>
          <a:p>
            <a:pPr indent="-254000" lvl="0" marL="254000" rtl="0" algn="r">
              <a:lnSpc>
                <a:spcPct val="90000"/>
              </a:lnSpc>
              <a:spcBef>
                <a:spcPts val="800"/>
              </a:spcBef>
              <a:spcAft>
                <a:spcPts val="0"/>
              </a:spcAft>
              <a:buClr>
                <a:schemeClr val="dk1"/>
              </a:buClr>
              <a:buSzPts val="600"/>
              <a:buNone/>
            </a:pPr>
            <a:r>
              <a:rPr lang="en-GB"/>
              <a:t>29/02/2024</a:t>
            </a:r>
            <a:endParaRPr/>
          </a:p>
          <a:p>
            <a:pPr indent="-254000" lvl="0" marL="254000" rtl="0" algn="r">
              <a:spcBef>
                <a:spcPts val="800"/>
              </a:spcBef>
              <a:spcAft>
                <a:spcPts val="0"/>
              </a:spcAft>
              <a:buClr>
                <a:schemeClr val="dk1"/>
              </a:buClr>
              <a:buSzPts val="600"/>
              <a:buNone/>
            </a:pPr>
            <a:r>
              <a:rPr lang="en-GB"/>
              <a:t> </a:t>
            </a:r>
            <a:endParaRPr/>
          </a:p>
        </p:txBody>
      </p:sp>
      <p:sp>
        <p:nvSpPr>
          <p:cNvPr id="140" name="Google Shape;140;p26"/>
          <p:cNvSpPr txBox="1"/>
          <p:nvPr/>
        </p:nvSpPr>
        <p:spPr>
          <a:xfrm>
            <a:off x="318052" y="356989"/>
            <a:ext cx="8537713" cy="1128911"/>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1" name="Google Shape;141;p26"/>
          <p:cNvSpPr txBox="1"/>
          <p:nvPr/>
        </p:nvSpPr>
        <p:spPr>
          <a:xfrm>
            <a:off x="318076" y="453950"/>
            <a:ext cx="8537700" cy="1685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5300"/>
              <a:buFont typeface="Arial"/>
              <a:buNone/>
            </a:pPr>
            <a:r>
              <a:rPr lang="en-GB" sz="5300">
                <a:solidFill>
                  <a:schemeClr val="lt1"/>
                </a:solidFill>
                <a:latin typeface="Calibri"/>
                <a:ea typeface="Calibri"/>
                <a:cs typeface="Calibri"/>
                <a:sym typeface="Calibri"/>
              </a:rPr>
              <a:t>Neuroscience [1] </a:t>
            </a:r>
            <a:endParaRPr b="0" i="0" sz="1400" u="none" cap="none" strike="noStrike">
              <a:solidFill>
                <a:schemeClr val="dk1"/>
              </a:solidFill>
              <a:latin typeface="Calibri"/>
              <a:ea typeface="Calibri"/>
              <a:cs typeface="Calibri"/>
              <a:sym typeface="Calibri"/>
            </a:endParaRPr>
          </a:p>
        </p:txBody>
      </p:sp>
      <p:sp>
        <p:nvSpPr>
          <p:cNvPr id="142" name="Google Shape;142;p26"/>
          <p:cNvSpPr txBox="1"/>
          <p:nvPr/>
        </p:nvSpPr>
        <p:spPr>
          <a:xfrm>
            <a:off x="1099428" y="4702041"/>
            <a:ext cx="3799284" cy="20835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143" name="Google Shape;143;p26"/>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144" name="Google Shape;144;p26"/>
          <p:cNvSpPr txBox="1"/>
          <p:nvPr/>
        </p:nvSpPr>
        <p:spPr>
          <a:xfrm>
            <a:off x="385775" y="1879350"/>
            <a:ext cx="3066300" cy="85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100">
                <a:solidFill>
                  <a:srgbClr val="FF0000"/>
                </a:solidFill>
                <a:latin typeface="Calibri"/>
                <a:ea typeface="Calibri"/>
                <a:cs typeface="Calibri"/>
                <a:sym typeface="Calibri"/>
              </a:rPr>
              <a:t>This session will be </a:t>
            </a:r>
            <a:r>
              <a:rPr lang="en-GB" sz="2100">
                <a:solidFill>
                  <a:srgbClr val="FF0000"/>
                </a:solidFill>
                <a:latin typeface="Calibri"/>
                <a:ea typeface="Calibri"/>
                <a:cs typeface="Calibri"/>
                <a:sym typeface="Calibri"/>
              </a:rPr>
              <a:t>recorded</a:t>
            </a:r>
            <a:r>
              <a:rPr lang="en-GB" sz="2100">
                <a:solidFill>
                  <a:srgbClr val="FF0000"/>
                </a:solidFill>
                <a:latin typeface="Calibri"/>
                <a:ea typeface="Calibri"/>
                <a:cs typeface="Calibri"/>
                <a:sym typeface="Calibri"/>
              </a:rPr>
              <a:t> </a:t>
            </a:r>
            <a:endParaRPr sz="2100">
              <a:solidFill>
                <a:srgbClr val="FF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CN2 - Optic Nerve </a:t>
            </a:r>
            <a:endParaRPr/>
          </a:p>
        </p:txBody>
      </p:sp>
      <p:sp>
        <p:nvSpPr>
          <p:cNvPr id="301" name="Google Shape;301;p44"/>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Sensory nerve providing visions</a:t>
            </a:r>
            <a:endParaRPr/>
          </a:p>
          <a:p>
            <a:pPr indent="0" lvl="0" marL="0" rtl="0" algn="l">
              <a:spcBef>
                <a:spcPts val="800"/>
              </a:spcBef>
              <a:spcAft>
                <a:spcPts val="0"/>
              </a:spcAft>
              <a:buNone/>
            </a:pPr>
            <a:r>
              <a:rPr lang="en-GB"/>
              <a:t>Enters the skull via the optic canal through the sphenoid bone</a:t>
            </a:r>
            <a:endParaRPr/>
          </a:p>
        </p:txBody>
      </p:sp>
      <p:pic>
        <p:nvPicPr>
          <p:cNvPr id="302" name="Google Shape;302;p44"/>
          <p:cNvPicPr preferRelativeResize="0"/>
          <p:nvPr/>
        </p:nvPicPr>
        <p:blipFill>
          <a:blip r:embed="rId3">
            <a:alphaModFix/>
          </a:blip>
          <a:stretch>
            <a:fillRect/>
          </a:stretch>
        </p:blipFill>
        <p:spPr>
          <a:xfrm>
            <a:off x="4961625" y="1216554"/>
            <a:ext cx="3965275" cy="3568750"/>
          </a:xfrm>
          <a:prstGeom prst="rect">
            <a:avLst/>
          </a:prstGeom>
          <a:noFill/>
          <a:ln>
            <a:noFill/>
          </a:ln>
        </p:spPr>
      </p:pic>
      <p:pic>
        <p:nvPicPr>
          <p:cNvPr id="303" name="Google Shape;303;p44"/>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304" name="Google Shape;304;p44"/>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CN3 - </a:t>
            </a:r>
            <a:r>
              <a:rPr lang="en-GB"/>
              <a:t>Oculomotor</a:t>
            </a:r>
            <a:r>
              <a:rPr lang="en-GB"/>
              <a:t> Nerve</a:t>
            </a:r>
            <a:endParaRPr/>
          </a:p>
        </p:txBody>
      </p:sp>
      <p:sp>
        <p:nvSpPr>
          <p:cNvPr id="310" name="Google Shape;310;p45"/>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Clr>
                <a:schemeClr val="dk1"/>
              </a:buClr>
              <a:buSzPts val="2100"/>
              <a:buFont typeface="Arial"/>
              <a:buNone/>
            </a:pPr>
            <a:r>
              <a:rPr lang="en-GB"/>
              <a:t>Motor supply to all the eye muscles except S,oblique, and L rectus</a:t>
            </a:r>
            <a:endParaRPr/>
          </a:p>
          <a:p>
            <a:pPr indent="0" lvl="0" marL="0" rtl="0" algn="l">
              <a:spcBef>
                <a:spcPts val="0"/>
              </a:spcBef>
              <a:spcAft>
                <a:spcPts val="0"/>
              </a:spcAft>
              <a:buClr>
                <a:schemeClr val="dk1"/>
              </a:buClr>
              <a:buSzPts val="2100"/>
              <a:buFont typeface="Arial"/>
              <a:buNone/>
            </a:pPr>
            <a:r>
              <a:rPr lang="en-GB"/>
              <a:t>Sphincter pupillae constricts the pupil, cilliary muscles contracts for short range vision</a:t>
            </a:r>
            <a:endParaRPr/>
          </a:p>
          <a:p>
            <a:pPr indent="0" lvl="0" marL="0" rtl="0" algn="l">
              <a:spcBef>
                <a:spcPts val="0"/>
              </a:spcBef>
              <a:spcAft>
                <a:spcPts val="0"/>
              </a:spcAft>
              <a:buClr>
                <a:schemeClr val="dk1"/>
              </a:buClr>
              <a:buSzPts val="2100"/>
              <a:buFont typeface="Arial"/>
              <a:buNone/>
            </a:pPr>
            <a:r>
              <a:rPr lang="en-GB"/>
              <a:t>Arises from the midbrain</a:t>
            </a:r>
            <a:endParaRPr/>
          </a:p>
          <a:p>
            <a:pPr indent="0" lvl="0" marL="0" rtl="0" algn="l">
              <a:spcBef>
                <a:spcPts val="0"/>
              </a:spcBef>
              <a:spcAft>
                <a:spcPts val="0"/>
              </a:spcAft>
              <a:buClr>
                <a:schemeClr val="dk1"/>
              </a:buClr>
              <a:buSzPts val="2100"/>
              <a:buFont typeface="Arial"/>
              <a:buNone/>
            </a:pPr>
            <a:r>
              <a:rPr lang="en-GB"/>
              <a:t>Travels along the lateral cavernous sinus, leaves via the superior orbital fissure</a:t>
            </a:r>
            <a:endParaRPr/>
          </a:p>
          <a:p>
            <a:pPr indent="0" lvl="0" marL="0" rtl="0" algn="l">
              <a:spcBef>
                <a:spcPts val="0"/>
              </a:spcBef>
              <a:spcAft>
                <a:spcPts val="0"/>
              </a:spcAft>
              <a:buClr>
                <a:schemeClr val="dk1"/>
              </a:buClr>
              <a:buSzPts val="2100"/>
              <a:buFont typeface="Arial"/>
              <a:buNone/>
            </a:pPr>
            <a:r>
              <a:t/>
            </a:r>
            <a:endParaRPr/>
          </a:p>
        </p:txBody>
      </p:sp>
      <p:pic>
        <p:nvPicPr>
          <p:cNvPr id="311" name="Google Shape;311;p45"/>
          <p:cNvPicPr preferRelativeResize="0"/>
          <p:nvPr/>
        </p:nvPicPr>
        <p:blipFill rotWithShape="1">
          <a:blip r:embed="rId3">
            <a:alphaModFix/>
          </a:blip>
          <a:srcRect b="0" l="0" r="40803" t="0"/>
          <a:stretch/>
        </p:blipFill>
        <p:spPr>
          <a:xfrm>
            <a:off x="4514850" y="1425238"/>
            <a:ext cx="4540825" cy="3151376"/>
          </a:xfrm>
          <a:prstGeom prst="rect">
            <a:avLst/>
          </a:prstGeom>
          <a:noFill/>
          <a:ln>
            <a:noFill/>
          </a:ln>
        </p:spPr>
      </p:pic>
      <p:pic>
        <p:nvPicPr>
          <p:cNvPr id="312" name="Google Shape;312;p45"/>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313" name="Google Shape;313;p45"/>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CN4 - Trochlear Nerve </a:t>
            </a:r>
            <a:endParaRPr/>
          </a:p>
        </p:txBody>
      </p:sp>
      <p:sp>
        <p:nvSpPr>
          <p:cNvPr id="319" name="Google Shape;319;p46"/>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Innervates the superior oblique- motor function</a:t>
            </a:r>
            <a:endParaRPr/>
          </a:p>
          <a:p>
            <a:pPr indent="0" lvl="0" marL="0" rtl="0" algn="l">
              <a:spcBef>
                <a:spcPts val="800"/>
              </a:spcBef>
              <a:spcAft>
                <a:spcPts val="0"/>
              </a:spcAft>
              <a:buNone/>
            </a:pPr>
            <a:r>
              <a:rPr lang="en-GB"/>
              <a:t>It arises from the trochelar nucleus of the posterior midbrain (only one to do so)</a:t>
            </a:r>
            <a:endParaRPr/>
          </a:p>
          <a:p>
            <a:pPr indent="0" lvl="0" marL="0" rtl="0" algn="l">
              <a:spcBef>
                <a:spcPts val="800"/>
              </a:spcBef>
              <a:spcAft>
                <a:spcPts val="0"/>
              </a:spcAft>
              <a:buNone/>
            </a:pPr>
            <a:r>
              <a:rPr lang="en-GB"/>
              <a:t>It moves along the lateral cavernous sinus, exits via the superior orbital fissure</a:t>
            </a:r>
            <a:endParaRPr/>
          </a:p>
        </p:txBody>
      </p:sp>
      <p:sp>
        <p:nvSpPr>
          <p:cNvPr id="320" name="Google Shape;320;p46"/>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21" name="Google Shape;321;p46"/>
          <p:cNvPicPr preferRelativeResize="0"/>
          <p:nvPr/>
        </p:nvPicPr>
        <p:blipFill rotWithShape="1">
          <a:blip r:embed="rId3">
            <a:alphaModFix/>
          </a:blip>
          <a:srcRect b="0" l="0" r="40803" t="0"/>
          <a:stretch/>
        </p:blipFill>
        <p:spPr>
          <a:xfrm>
            <a:off x="4514850" y="1369225"/>
            <a:ext cx="4540825" cy="3151376"/>
          </a:xfrm>
          <a:prstGeom prst="rect">
            <a:avLst/>
          </a:prstGeom>
          <a:noFill/>
          <a:ln>
            <a:noFill/>
          </a:ln>
        </p:spPr>
      </p:pic>
      <p:pic>
        <p:nvPicPr>
          <p:cNvPr id="322" name="Google Shape;322;p46"/>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323" name="Google Shape;323;p46"/>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CN5 - Trigeminal Nerve </a:t>
            </a:r>
            <a:endParaRPr/>
          </a:p>
        </p:txBody>
      </p:sp>
      <p:sp>
        <p:nvSpPr>
          <p:cNvPr id="329" name="Google Shape;329;p47"/>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30" name="Google Shape;330;p47"/>
          <p:cNvPicPr preferRelativeResize="0"/>
          <p:nvPr/>
        </p:nvPicPr>
        <p:blipFill rotWithShape="1">
          <a:blip r:embed="rId3">
            <a:alphaModFix/>
          </a:blip>
          <a:srcRect b="0" l="0" r="34734" t="0"/>
          <a:stretch/>
        </p:blipFill>
        <p:spPr>
          <a:xfrm>
            <a:off x="4761378" y="1369225"/>
            <a:ext cx="3753974" cy="3263400"/>
          </a:xfrm>
          <a:prstGeom prst="rect">
            <a:avLst/>
          </a:prstGeom>
          <a:noFill/>
          <a:ln>
            <a:noFill/>
          </a:ln>
        </p:spPr>
      </p:pic>
      <p:pic>
        <p:nvPicPr>
          <p:cNvPr id="331" name="Google Shape;331;p47"/>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332" name="Google Shape;332;p47"/>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333" name="Google Shape;333;p47"/>
          <p:cNvSpPr txBox="1"/>
          <p:nvPr>
            <p:ph idx="1" type="body"/>
          </p:nvPr>
        </p:nvSpPr>
        <p:spPr>
          <a:xfrm>
            <a:off x="628650" y="1369219"/>
            <a:ext cx="3886200" cy="3263400"/>
          </a:xfrm>
          <a:prstGeom prst="rect">
            <a:avLst/>
          </a:prstGeom>
        </p:spPr>
        <p:txBody>
          <a:bodyPr anchorCtr="0" anchor="t" bIns="34275" lIns="68575" spcFirstLastPara="1" rIns="68575" wrap="square" tIns="34275">
            <a:normAutofit lnSpcReduction="10000"/>
          </a:bodyPr>
          <a:lstStyle/>
          <a:p>
            <a:pPr indent="0" lvl="0" marL="0" rtl="0" algn="l">
              <a:spcBef>
                <a:spcPts val="0"/>
              </a:spcBef>
              <a:spcAft>
                <a:spcPts val="0"/>
              </a:spcAft>
              <a:buClr>
                <a:schemeClr val="dk1"/>
              </a:buClr>
              <a:buSzPts val="2100"/>
              <a:buFont typeface="Arial"/>
              <a:buNone/>
            </a:pPr>
            <a:r>
              <a:rPr lang="en-GB"/>
              <a:t>Sensory and motor functions</a:t>
            </a:r>
            <a:endParaRPr/>
          </a:p>
          <a:p>
            <a:pPr indent="0" lvl="0" marL="0" rtl="0" algn="l">
              <a:spcBef>
                <a:spcPts val="0"/>
              </a:spcBef>
              <a:spcAft>
                <a:spcPts val="0"/>
              </a:spcAft>
              <a:buClr>
                <a:schemeClr val="dk1"/>
              </a:buClr>
              <a:buSzPts val="2100"/>
              <a:buFont typeface="Arial"/>
              <a:buNone/>
            </a:pPr>
            <a:r>
              <a:t/>
            </a:r>
            <a:endParaRPr/>
          </a:p>
          <a:p>
            <a:pPr indent="0" lvl="0" marL="0" rtl="0" algn="l">
              <a:spcBef>
                <a:spcPts val="0"/>
              </a:spcBef>
              <a:spcAft>
                <a:spcPts val="0"/>
              </a:spcAft>
              <a:buClr>
                <a:schemeClr val="dk1"/>
              </a:buClr>
              <a:buSzPts val="1100"/>
              <a:buFont typeface="Arial"/>
              <a:buNone/>
            </a:pPr>
            <a:r>
              <a:rPr lang="en-GB"/>
              <a:t>The sensory and motor nuclei arise from the midbrain, pons and medulla</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The ophthalmic and maxillary nerve travel exit the cranium via the superior orbital fissure and foramen rotundum. The mandibular nerve via the foramen ovale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Trigeminal sensory and motor functions</a:t>
            </a:r>
            <a:endParaRPr/>
          </a:p>
        </p:txBody>
      </p:sp>
      <p:sp>
        <p:nvSpPr>
          <p:cNvPr id="339" name="Google Shape;339;p48"/>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340" name="Google Shape;340;p48"/>
          <p:cNvSpPr txBox="1"/>
          <p:nvPr>
            <p:ph idx="2" type="body"/>
          </p:nvPr>
        </p:nvSpPr>
        <p:spPr>
          <a:xfrm>
            <a:off x="5033100" y="1369226"/>
            <a:ext cx="3886200" cy="35589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GB"/>
              <a:t>Ophthalmic nerve- forehead and scalp, frontal and ethmoidal sinus, upper eyelid</a:t>
            </a:r>
            <a:endParaRPr/>
          </a:p>
          <a:p>
            <a:pPr indent="0" lvl="0" marL="0" rtl="0" algn="l">
              <a:spcBef>
                <a:spcPts val="800"/>
              </a:spcBef>
              <a:spcAft>
                <a:spcPts val="0"/>
              </a:spcAft>
              <a:buNone/>
            </a:pPr>
            <a:r>
              <a:rPr lang="en-GB"/>
              <a:t>Maxillary- lower eyelid, upper lip, nasal cavity</a:t>
            </a:r>
            <a:endParaRPr/>
          </a:p>
          <a:p>
            <a:pPr indent="0" lvl="0" marL="0" rtl="0" algn="l">
              <a:spcBef>
                <a:spcPts val="800"/>
              </a:spcBef>
              <a:spcAft>
                <a:spcPts val="0"/>
              </a:spcAft>
              <a:buNone/>
            </a:pPr>
            <a:r>
              <a:rPr lang="en-GB"/>
              <a:t>Lacrimal gland and nasal glands</a:t>
            </a:r>
            <a:endParaRPr/>
          </a:p>
          <a:p>
            <a:pPr indent="0" lvl="0" marL="0" rtl="0" algn="l">
              <a:spcBef>
                <a:spcPts val="800"/>
              </a:spcBef>
              <a:spcAft>
                <a:spcPts val="0"/>
              </a:spcAft>
              <a:buNone/>
            </a:pPr>
            <a:r>
              <a:rPr lang="en-GB"/>
              <a:t>Mandibular- Lower lip, chin. Anterior ⅔ of tongue.</a:t>
            </a:r>
            <a:endParaRPr/>
          </a:p>
          <a:p>
            <a:pPr indent="0" lvl="0" marL="0" rtl="0" algn="l">
              <a:spcBef>
                <a:spcPts val="800"/>
              </a:spcBef>
              <a:spcAft>
                <a:spcPts val="0"/>
              </a:spcAft>
              <a:buNone/>
            </a:pPr>
            <a:r>
              <a:rPr lang="en-GB"/>
              <a:t>Submandibular and sublingual glands</a:t>
            </a:r>
            <a:endParaRPr/>
          </a:p>
          <a:p>
            <a:pPr indent="0" lvl="0" marL="0" rtl="0" algn="l">
              <a:spcBef>
                <a:spcPts val="800"/>
              </a:spcBef>
              <a:spcAft>
                <a:spcPts val="0"/>
              </a:spcAft>
              <a:buNone/>
            </a:pPr>
            <a:r>
              <a:rPr lang="en-GB"/>
              <a:t>MUSCLES of mastication.</a:t>
            </a:r>
            <a:endParaRPr/>
          </a:p>
        </p:txBody>
      </p:sp>
      <p:pic>
        <p:nvPicPr>
          <p:cNvPr id="341" name="Google Shape;341;p48"/>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342" name="Google Shape;342;p48"/>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343" name="Google Shape;343;p48"/>
          <p:cNvPicPr preferRelativeResize="0"/>
          <p:nvPr/>
        </p:nvPicPr>
        <p:blipFill>
          <a:blip r:embed="rId4">
            <a:alphaModFix/>
          </a:blip>
          <a:stretch>
            <a:fillRect/>
          </a:stretch>
        </p:blipFill>
        <p:spPr>
          <a:xfrm>
            <a:off x="257638" y="1268050"/>
            <a:ext cx="4628224" cy="3048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4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CN6 - Abducens Nerve</a:t>
            </a:r>
            <a:endParaRPr/>
          </a:p>
        </p:txBody>
      </p:sp>
      <p:sp>
        <p:nvSpPr>
          <p:cNvPr id="349" name="Google Shape;349;p49"/>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Clr>
                <a:schemeClr val="dk1"/>
              </a:buClr>
              <a:buSzPts val="2100"/>
              <a:buFont typeface="Arial"/>
              <a:buNone/>
            </a:pPr>
            <a:r>
              <a:rPr lang="en-GB"/>
              <a:t>Innervates the lateral rectus- motor function.</a:t>
            </a:r>
            <a:endParaRPr/>
          </a:p>
          <a:p>
            <a:pPr indent="0" lvl="0" marL="0" rtl="0" algn="l">
              <a:spcBef>
                <a:spcPts val="0"/>
              </a:spcBef>
              <a:spcAft>
                <a:spcPts val="0"/>
              </a:spcAft>
              <a:buClr>
                <a:schemeClr val="dk1"/>
              </a:buClr>
              <a:buSzPts val="2100"/>
              <a:buFont typeface="Arial"/>
              <a:buNone/>
            </a:pPr>
            <a:r>
              <a:rPr lang="en-GB"/>
              <a:t>It travels in the cavernous sinus and leaves the skull via the superior orbital fissure.</a:t>
            </a:r>
            <a:endParaRPr/>
          </a:p>
          <a:p>
            <a:pPr indent="0" lvl="0" marL="0" rtl="0" algn="l">
              <a:spcBef>
                <a:spcPts val="0"/>
              </a:spcBef>
              <a:spcAft>
                <a:spcPts val="0"/>
              </a:spcAft>
              <a:buClr>
                <a:schemeClr val="dk1"/>
              </a:buClr>
              <a:buSzPts val="2100"/>
              <a:buFont typeface="Arial"/>
              <a:buNone/>
            </a:pPr>
            <a:r>
              <a:rPr lang="en-GB"/>
              <a:t>It arises from the pons of the midbrain, leaving between the pons and the medulla</a:t>
            </a:r>
            <a:endParaRPr/>
          </a:p>
        </p:txBody>
      </p:sp>
      <p:pic>
        <p:nvPicPr>
          <p:cNvPr id="350" name="Google Shape;350;p49"/>
          <p:cNvPicPr preferRelativeResize="0"/>
          <p:nvPr/>
        </p:nvPicPr>
        <p:blipFill rotWithShape="1">
          <a:blip r:embed="rId3">
            <a:alphaModFix/>
          </a:blip>
          <a:srcRect b="0" l="0" r="40803" t="0"/>
          <a:stretch/>
        </p:blipFill>
        <p:spPr>
          <a:xfrm>
            <a:off x="4353441" y="1369225"/>
            <a:ext cx="4702234" cy="3263400"/>
          </a:xfrm>
          <a:prstGeom prst="rect">
            <a:avLst/>
          </a:prstGeom>
          <a:noFill/>
          <a:ln>
            <a:noFill/>
          </a:ln>
        </p:spPr>
      </p:pic>
      <p:pic>
        <p:nvPicPr>
          <p:cNvPr id="351" name="Google Shape;351;p49"/>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352" name="Google Shape;352;p49"/>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CN7 - Facial Nerve </a:t>
            </a:r>
            <a:endParaRPr/>
          </a:p>
        </p:txBody>
      </p:sp>
      <p:sp>
        <p:nvSpPr>
          <p:cNvPr id="358" name="Google Shape;358;p50"/>
          <p:cNvSpPr txBox="1"/>
          <p:nvPr>
            <p:ph idx="1" type="body"/>
          </p:nvPr>
        </p:nvSpPr>
        <p:spPr>
          <a:xfrm>
            <a:off x="628650" y="1369219"/>
            <a:ext cx="3886200" cy="3263400"/>
          </a:xfrm>
          <a:prstGeom prst="rect">
            <a:avLst/>
          </a:prstGeom>
        </p:spPr>
        <p:txBody>
          <a:bodyPr anchorCtr="0" anchor="t" bIns="34275" lIns="68575" spcFirstLastPara="1" rIns="68575" wrap="square" tIns="34275">
            <a:normAutofit lnSpcReduction="20000"/>
          </a:bodyPr>
          <a:lstStyle/>
          <a:p>
            <a:pPr indent="0" lvl="0" marL="254000" rtl="0" algn="l">
              <a:spcBef>
                <a:spcPts val="0"/>
              </a:spcBef>
              <a:spcAft>
                <a:spcPts val="0"/>
              </a:spcAft>
              <a:buClr>
                <a:schemeClr val="dk1"/>
              </a:buClr>
              <a:buSzPts val="2100"/>
              <a:buFont typeface="Arial"/>
              <a:buNone/>
            </a:pPr>
            <a:r>
              <a:rPr lang="en-GB"/>
              <a:t>o Controls muscles of facial expression</a:t>
            </a:r>
            <a:endParaRPr/>
          </a:p>
          <a:p>
            <a:pPr indent="0" lvl="0" marL="254000" rtl="0" algn="l">
              <a:spcBef>
                <a:spcPts val="0"/>
              </a:spcBef>
              <a:spcAft>
                <a:spcPts val="0"/>
              </a:spcAft>
              <a:buClr>
                <a:schemeClr val="dk1"/>
              </a:buClr>
              <a:buSzPts val="2100"/>
              <a:buFont typeface="Arial"/>
              <a:buNone/>
            </a:pPr>
            <a:r>
              <a:rPr lang="en-GB"/>
              <a:t>Gives taste for the anterior ⅔ of the tongue</a:t>
            </a:r>
            <a:endParaRPr/>
          </a:p>
          <a:p>
            <a:pPr indent="0" lvl="0" marL="254000" rtl="0" algn="l">
              <a:spcBef>
                <a:spcPts val="0"/>
              </a:spcBef>
              <a:spcAft>
                <a:spcPts val="0"/>
              </a:spcAft>
              <a:buClr>
                <a:schemeClr val="dk1"/>
              </a:buClr>
              <a:buSzPts val="2100"/>
              <a:buFont typeface="Arial"/>
              <a:buNone/>
            </a:pPr>
            <a:r>
              <a:rPr lang="en-GB"/>
              <a:t>Innervates the submandibular, sublingual, and lcarimal glands</a:t>
            </a:r>
            <a:endParaRPr/>
          </a:p>
          <a:p>
            <a:pPr indent="0" lvl="0" marL="254000" rtl="0" algn="l">
              <a:spcBef>
                <a:spcPts val="0"/>
              </a:spcBef>
              <a:spcAft>
                <a:spcPts val="0"/>
              </a:spcAft>
              <a:buClr>
                <a:schemeClr val="dk1"/>
              </a:buClr>
              <a:buSzPts val="1100"/>
              <a:buFont typeface="Arial"/>
              <a:buNone/>
            </a:pPr>
            <a:r>
              <a:rPr lang="en-GB"/>
              <a:t>o Arise from the pons, and both motor and sensory</a:t>
            </a:r>
            <a:endParaRPr/>
          </a:p>
          <a:p>
            <a:pPr indent="0" lvl="0" marL="254000" rtl="0" algn="l">
              <a:spcBef>
                <a:spcPts val="0"/>
              </a:spcBef>
              <a:spcAft>
                <a:spcPts val="0"/>
              </a:spcAft>
              <a:buClr>
                <a:schemeClr val="dk1"/>
              </a:buClr>
              <a:buSzPts val="1100"/>
              <a:buFont typeface="Arial"/>
              <a:buNone/>
            </a:pPr>
            <a:r>
              <a:rPr lang="en-GB"/>
              <a:t>oTravels in the internal acoustic meatus to leave via the stylomastoid foramen</a:t>
            </a:r>
            <a:endParaRPr/>
          </a:p>
          <a:p>
            <a:pPr indent="0" lvl="0" marL="254000" rtl="0" algn="l">
              <a:spcBef>
                <a:spcPts val="0"/>
              </a:spcBef>
              <a:spcAft>
                <a:spcPts val="0"/>
              </a:spcAft>
              <a:buClr>
                <a:schemeClr val="dk1"/>
              </a:buClr>
              <a:buSzPts val="1100"/>
              <a:buFont typeface="Arial"/>
              <a:buNone/>
            </a:pPr>
            <a:r>
              <a:t/>
            </a:r>
            <a:endParaRPr/>
          </a:p>
          <a:p>
            <a:pPr indent="0" lvl="0" marL="0" rtl="0" algn="l">
              <a:spcBef>
                <a:spcPts val="800"/>
              </a:spcBef>
              <a:spcAft>
                <a:spcPts val="0"/>
              </a:spcAft>
              <a:buNone/>
            </a:pPr>
            <a:r>
              <a:t/>
            </a:r>
            <a:endParaRPr/>
          </a:p>
        </p:txBody>
      </p:sp>
      <p:sp>
        <p:nvSpPr>
          <p:cNvPr id="359" name="Google Shape;359;p50"/>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60" name="Google Shape;360;p50"/>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361" name="Google Shape;361;p50"/>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362" name="Google Shape;362;p50"/>
          <p:cNvPicPr preferRelativeResize="0"/>
          <p:nvPr/>
        </p:nvPicPr>
        <p:blipFill>
          <a:blip r:embed="rId4">
            <a:alphaModFix/>
          </a:blip>
          <a:stretch>
            <a:fillRect/>
          </a:stretch>
        </p:blipFill>
        <p:spPr>
          <a:xfrm>
            <a:off x="4629150" y="128756"/>
            <a:ext cx="4088125" cy="45732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CN8 - Vestibulocochlear Nerve</a:t>
            </a:r>
            <a:endParaRPr/>
          </a:p>
        </p:txBody>
      </p:sp>
      <p:pic>
        <p:nvPicPr>
          <p:cNvPr id="368" name="Google Shape;368;p51"/>
          <p:cNvPicPr preferRelativeResize="0"/>
          <p:nvPr/>
        </p:nvPicPr>
        <p:blipFill>
          <a:blip r:embed="rId3">
            <a:alphaModFix/>
          </a:blip>
          <a:stretch>
            <a:fillRect/>
          </a:stretch>
        </p:blipFill>
        <p:spPr>
          <a:xfrm>
            <a:off x="5053000" y="1071569"/>
            <a:ext cx="3810000" cy="3000375"/>
          </a:xfrm>
          <a:prstGeom prst="rect">
            <a:avLst/>
          </a:prstGeom>
          <a:noFill/>
          <a:ln>
            <a:noFill/>
          </a:ln>
        </p:spPr>
      </p:pic>
      <p:pic>
        <p:nvPicPr>
          <p:cNvPr id="369" name="Google Shape;369;p51"/>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370" name="Google Shape;370;p51"/>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371" name="Google Shape;371;p51"/>
          <p:cNvSpPr txBox="1"/>
          <p:nvPr>
            <p:ph idx="1" type="body"/>
          </p:nvPr>
        </p:nvSpPr>
        <p:spPr>
          <a:xfrm>
            <a:off x="628650" y="1369219"/>
            <a:ext cx="3886200" cy="3263400"/>
          </a:xfrm>
          <a:prstGeom prst="rect">
            <a:avLst/>
          </a:prstGeom>
        </p:spPr>
        <p:txBody>
          <a:bodyPr anchorCtr="0" anchor="t" bIns="34275" lIns="68575" spcFirstLastPara="1" rIns="68575" wrap="square" tIns="34275">
            <a:normAutofit fontScale="77500" lnSpcReduction="20000"/>
          </a:bodyPr>
          <a:lstStyle/>
          <a:p>
            <a:pPr indent="0" lvl="0" marL="0" rtl="0" algn="l">
              <a:spcBef>
                <a:spcPts val="0"/>
              </a:spcBef>
              <a:spcAft>
                <a:spcPts val="0"/>
              </a:spcAft>
              <a:buClr>
                <a:schemeClr val="dk1"/>
              </a:buClr>
              <a:buSzPct val="52380"/>
              <a:buFont typeface="Arial"/>
              <a:buNone/>
            </a:pPr>
            <a:r>
              <a:rPr lang="en-GB"/>
              <a:t>Function = </a:t>
            </a:r>
            <a:r>
              <a:rPr b="1" lang="en-GB"/>
              <a:t>Hearing &amp; Balance</a:t>
            </a:r>
            <a:endParaRPr b="1"/>
          </a:p>
          <a:p>
            <a:pPr indent="0" lvl="0" marL="25400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Pathway: </a:t>
            </a:r>
            <a:endParaRPr/>
          </a:p>
          <a:p>
            <a:pPr indent="-297497" lvl="0" marL="457200" rtl="0" algn="l">
              <a:spcBef>
                <a:spcPts val="0"/>
              </a:spcBef>
              <a:spcAft>
                <a:spcPts val="0"/>
              </a:spcAft>
              <a:buSzPct val="66666"/>
              <a:buChar char="-"/>
            </a:pPr>
            <a:r>
              <a:rPr lang="en-GB"/>
              <a:t>Organ of Corti</a:t>
            </a:r>
            <a:endParaRPr/>
          </a:p>
          <a:p>
            <a:pPr indent="-297497" lvl="0" marL="457200" rtl="0" algn="l">
              <a:spcBef>
                <a:spcPts val="0"/>
              </a:spcBef>
              <a:spcAft>
                <a:spcPts val="0"/>
              </a:spcAft>
              <a:buSzPct val="66666"/>
              <a:buChar char="-"/>
            </a:pPr>
            <a:r>
              <a:rPr lang="en-GB"/>
              <a:t>Vestibular ganglion/ spiral ganglion </a:t>
            </a:r>
            <a:endParaRPr/>
          </a:p>
          <a:p>
            <a:pPr indent="-297497" lvl="0" marL="457200" rtl="0" algn="l">
              <a:spcBef>
                <a:spcPts val="0"/>
              </a:spcBef>
              <a:spcAft>
                <a:spcPts val="0"/>
              </a:spcAft>
              <a:buSzPct val="66666"/>
              <a:buChar char="-"/>
            </a:pPr>
            <a:r>
              <a:rPr lang="en-GB"/>
              <a:t>CN8 </a:t>
            </a:r>
            <a:endParaRPr/>
          </a:p>
          <a:p>
            <a:pPr indent="-297497" lvl="0" marL="457200" rtl="0" algn="l">
              <a:spcBef>
                <a:spcPts val="0"/>
              </a:spcBef>
              <a:spcAft>
                <a:spcPts val="0"/>
              </a:spcAft>
              <a:buSzPct val="66666"/>
              <a:buChar char="-"/>
            </a:pPr>
            <a:r>
              <a:rPr lang="en-GB"/>
              <a:t>I AM </a:t>
            </a:r>
            <a:endParaRPr/>
          </a:p>
          <a:p>
            <a:pPr indent="-297497" lvl="0" marL="457200" rtl="0" algn="l">
              <a:spcBef>
                <a:spcPts val="0"/>
              </a:spcBef>
              <a:spcAft>
                <a:spcPts val="0"/>
              </a:spcAft>
              <a:buSzPct val="66666"/>
              <a:buChar char="-"/>
            </a:pPr>
            <a:r>
              <a:rPr lang="en-GB"/>
              <a:t>Into pontomedullary junction lateral to 6 + 7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ct val="52380"/>
              <a:buFont typeface="Arial"/>
              <a:buNone/>
            </a:pPr>
            <a:r>
              <a:rPr b="1" lang="en-GB"/>
              <a:t>Sensory</a:t>
            </a:r>
            <a:r>
              <a:rPr lang="en-GB"/>
              <a:t> Nerve (SSS)</a:t>
            </a:r>
            <a:endParaRPr/>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Originates from the </a:t>
            </a:r>
            <a:r>
              <a:rPr b="1" lang="en-GB"/>
              <a:t>Pontine Medulla Junction</a:t>
            </a:r>
            <a:endParaRPr b="1"/>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Exits the skull via the </a:t>
            </a:r>
            <a:r>
              <a:rPr b="1" lang="en-GB"/>
              <a:t>Internal Acoustic Meatus</a:t>
            </a:r>
            <a:endParaRPr b="1"/>
          </a:p>
          <a:p>
            <a:pPr indent="0" lvl="0" marL="0" rtl="0" algn="l">
              <a:spcBef>
                <a:spcPts val="0"/>
              </a:spcBef>
              <a:spcAft>
                <a:spcPts val="0"/>
              </a:spcAft>
              <a:buClr>
                <a:schemeClr val="dk1"/>
              </a:buClr>
              <a:buSzPct val="52380"/>
              <a:buFont typeface="Arial"/>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CN9 - Glossopharyngeal Nerve </a:t>
            </a:r>
            <a:endParaRPr/>
          </a:p>
        </p:txBody>
      </p:sp>
      <p:pic>
        <p:nvPicPr>
          <p:cNvPr id="377" name="Google Shape;377;p52"/>
          <p:cNvPicPr preferRelativeResize="0"/>
          <p:nvPr/>
        </p:nvPicPr>
        <p:blipFill>
          <a:blip r:embed="rId3">
            <a:alphaModFix/>
          </a:blip>
          <a:stretch>
            <a:fillRect/>
          </a:stretch>
        </p:blipFill>
        <p:spPr>
          <a:xfrm>
            <a:off x="4514851" y="1430263"/>
            <a:ext cx="4220700" cy="3141325"/>
          </a:xfrm>
          <a:prstGeom prst="rect">
            <a:avLst/>
          </a:prstGeom>
          <a:noFill/>
          <a:ln>
            <a:noFill/>
          </a:ln>
        </p:spPr>
      </p:pic>
      <p:pic>
        <p:nvPicPr>
          <p:cNvPr id="378" name="Google Shape;378;p52"/>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379" name="Google Shape;379;p52"/>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380" name="Google Shape;380;p52"/>
          <p:cNvSpPr txBox="1"/>
          <p:nvPr>
            <p:ph idx="1" type="body"/>
          </p:nvPr>
        </p:nvSpPr>
        <p:spPr>
          <a:xfrm>
            <a:off x="628650" y="1369219"/>
            <a:ext cx="3886200" cy="3263400"/>
          </a:xfrm>
          <a:prstGeom prst="rect">
            <a:avLst/>
          </a:prstGeom>
        </p:spPr>
        <p:txBody>
          <a:bodyPr anchorCtr="0" anchor="t" bIns="34275" lIns="68575" spcFirstLastPara="1" rIns="68575" wrap="square" tIns="34275">
            <a:normAutofit fontScale="92500" lnSpcReduction="20000"/>
          </a:bodyPr>
          <a:lstStyle/>
          <a:p>
            <a:pPr indent="0" lvl="0" marL="0" rtl="0" algn="l">
              <a:spcBef>
                <a:spcPts val="0"/>
              </a:spcBef>
              <a:spcAft>
                <a:spcPts val="0"/>
              </a:spcAft>
              <a:buClr>
                <a:schemeClr val="dk1"/>
              </a:buClr>
              <a:buSzPct val="52380"/>
              <a:buFont typeface="Arial"/>
              <a:buNone/>
            </a:pPr>
            <a:r>
              <a:rPr lang="en-GB"/>
              <a:t>Function: </a:t>
            </a:r>
            <a:endParaRPr/>
          </a:p>
          <a:p>
            <a:pPr indent="-310832" lvl="0" marL="457200" rtl="0" algn="l">
              <a:spcBef>
                <a:spcPts val="0"/>
              </a:spcBef>
              <a:spcAft>
                <a:spcPts val="0"/>
              </a:spcAft>
              <a:buSzPct val="66666"/>
              <a:buChar char="-"/>
            </a:pPr>
            <a:r>
              <a:rPr lang="en-GB"/>
              <a:t>Sensory : Pharynx, soft palate, external ear, posterior ⅓ of tongue, carotid sinus and body </a:t>
            </a:r>
            <a:endParaRPr/>
          </a:p>
          <a:p>
            <a:pPr indent="-310832" lvl="0" marL="457200" rtl="0" algn="l">
              <a:spcBef>
                <a:spcPts val="0"/>
              </a:spcBef>
              <a:spcAft>
                <a:spcPts val="0"/>
              </a:spcAft>
              <a:buSzPct val="66666"/>
              <a:buChar char="-"/>
            </a:pPr>
            <a:r>
              <a:rPr lang="en-GB"/>
              <a:t>Motor : stylopharyngeus muscle</a:t>
            </a:r>
            <a:endParaRPr/>
          </a:p>
          <a:p>
            <a:pPr indent="0" lvl="0" marL="0" rtl="0" algn="l">
              <a:spcBef>
                <a:spcPts val="0"/>
              </a:spcBef>
              <a:spcAft>
                <a:spcPts val="0"/>
              </a:spcAft>
              <a:buClr>
                <a:schemeClr val="dk1"/>
              </a:buClr>
              <a:buSzPct val="52380"/>
              <a:buFont typeface="Arial"/>
              <a:buNone/>
            </a:pPr>
            <a:r>
              <a:rPr lang="en-GB"/>
              <a:t> </a:t>
            </a:r>
            <a:endParaRPr/>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b="1" lang="en-GB"/>
              <a:t>Both Sensory &amp; Motor </a:t>
            </a:r>
            <a:endParaRPr/>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Originates from 3 nuclei in the </a:t>
            </a:r>
            <a:r>
              <a:rPr b="1" lang="en-GB"/>
              <a:t>Medulla</a:t>
            </a:r>
            <a:endParaRPr b="1"/>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Exits the skull via the </a:t>
            </a:r>
            <a:r>
              <a:rPr b="1" lang="en-GB"/>
              <a:t>Jugular Foramen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CN10 - Vagus Nerve</a:t>
            </a:r>
            <a:endParaRPr/>
          </a:p>
        </p:txBody>
      </p:sp>
      <p:pic>
        <p:nvPicPr>
          <p:cNvPr id="386" name="Google Shape;386;p53"/>
          <p:cNvPicPr preferRelativeResize="0"/>
          <p:nvPr/>
        </p:nvPicPr>
        <p:blipFill>
          <a:blip r:embed="rId3">
            <a:alphaModFix/>
          </a:blip>
          <a:stretch>
            <a:fillRect/>
          </a:stretch>
        </p:blipFill>
        <p:spPr>
          <a:xfrm>
            <a:off x="6910049" y="186063"/>
            <a:ext cx="2107475" cy="4771374"/>
          </a:xfrm>
          <a:prstGeom prst="rect">
            <a:avLst/>
          </a:prstGeom>
          <a:noFill/>
          <a:ln>
            <a:noFill/>
          </a:ln>
        </p:spPr>
      </p:pic>
      <p:pic>
        <p:nvPicPr>
          <p:cNvPr id="387" name="Google Shape;387;p53"/>
          <p:cNvPicPr preferRelativeResize="0"/>
          <p:nvPr/>
        </p:nvPicPr>
        <p:blipFill>
          <a:blip r:embed="rId4">
            <a:alphaModFix/>
          </a:blip>
          <a:stretch>
            <a:fillRect/>
          </a:stretch>
        </p:blipFill>
        <p:spPr>
          <a:xfrm>
            <a:off x="4439725" y="1268044"/>
            <a:ext cx="2292277" cy="2865347"/>
          </a:xfrm>
          <a:prstGeom prst="rect">
            <a:avLst/>
          </a:prstGeom>
          <a:noFill/>
          <a:ln>
            <a:noFill/>
          </a:ln>
        </p:spPr>
      </p:pic>
      <p:pic>
        <p:nvPicPr>
          <p:cNvPr id="388" name="Google Shape;388;p53"/>
          <p:cNvPicPr preferRelativeResize="0"/>
          <p:nvPr/>
        </p:nvPicPr>
        <p:blipFill rotWithShape="1">
          <a:blip r:embed="rId5">
            <a:alphaModFix/>
          </a:blip>
          <a:srcRect b="0" l="0" r="0" t="0"/>
          <a:stretch/>
        </p:blipFill>
        <p:spPr>
          <a:xfrm>
            <a:off x="228600" y="4209655"/>
            <a:ext cx="767417" cy="769936"/>
          </a:xfrm>
          <a:prstGeom prst="rect">
            <a:avLst/>
          </a:prstGeom>
          <a:noFill/>
          <a:ln>
            <a:noFill/>
          </a:ln>
        </p:spPr>
      </p:pic>
      <p:sp>
        <p:nvSpPr>
          <p:cNvPr id="389" name="Google Shape;389;p53"/>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390" name="Google Shape;390;p53"/>
          <p:cNvSpPr txBox="1"/>
          <p:nvPr>
            <p:ph idx="1" type="body"/>
          </p:nvPr>
        </p:nvSpPr>
        <p:spPr>
          <a:xfrm>
            <a:off x="628650" y="1369219"/>
            <a:ext cx="3886200" cy="3263400"/>
          </a:xfrm>
          <a:prstGeom prst="rect">
            <a:avLst/>
          </a:prstGeom>
        </p:spPr>
        <p:txBody>
          <a:bodyPr anchorCtr="0" anchor="t" bIns="34275" lIns="68575" spcFirstLastPara="1" rIns="68575" wrap="square" tIns="34275">
            <a:normAutofit fontScale="85000" lnSpcReduction="20000"/>
          </a:bodyPr>
          <a:lstStyle/>
          <a:p>
            <a:pPr indent="0" lvl="0" marL="0" rtl="0" algn="l">
              <a:spcBef>
                <a:spcPts val="0"/>
              </a:spcBef>
              <a:spcAft>
                <a:spcPts val="0"/>
              </a:spcAft>
              <a:buClr>
                <a:schemeClr val="dk1"/>
              </a:buClr>
              <a:buSzPct val="52380"/>
              <a:buFont typeface="Arial"/>
              <a:buNone/>
            </a:pPr>
            <a:r>
              <a:rPr lang="en-GB"/>
              <a:t>Function: </a:t>
            </a:r>
            <a:endParaRPr/>
          </a:p>
          <a:p>
            <a:pPr indent="-304165" lvl="0" marL="457200" rtl="0" algn="l">
              <a:spcBef>
                <a:spcPts val="0"/>
              </a:spcBef>
              <a:spcAft>
                <a:spcPts val="0"/>
              </a:spcAft>
              <a:buSzPct val="66666"/>
              <a:buChar char="-"/>
            </a:pPr>
            <a:r>
              <a:rPr lang="en-GB"/>
              <a:t>Sensory : aortic arch, thoracic viscera, larynx, abdominal viscera, external ear + epiglottis (taste) </a:t>
            </a:r>
            <a:endParaRPr/>
          </a:p>
          <a:p>
            <a:pPr indent="-304165" lvl="0" marL="457200" rtl="0" algn="l">
              <a:spcBef>
                <a:spcPts val="0"/>
              </a:spcBef>
              <a:spcAft>
                <a:spcPts val="0"/>
              </a:spcAft>
              <a:buSzPct val="66666"/>
              <a:buChar char="-"/>
            </a:pPr>
            <a:r>
              <a:rPr lang="en-GB"/>
              <a:t>Motor : muscles of soft palate (swallowing), pharyngeal muscles, Laryngeal muscles, Palatoglossus muscle </a:t>
            </a:r>
            <a:endParaRPr/>
          </a:p>
          <a:p>
            <a:pPr indent="-304165" lvl="0" marL="457200" rtl="0" algn="l">
              <a:spcBef>
                <a:spcPts val="0"/>
              </a:spcBef>
              <a:spcAft>
                <a:spcPts val="0"/>
              </a:spcAft>
              <a:buSzPct val="66666"/>
              <a:buChar char="-"/>
            </a:pPr>
            <a:r>
              <a:rPr lang="en-GB"/>
              <a:t>Parasympathetic: Thoracic viscera, GI tract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ct val="52380"/>
              <a:buFont typeface="Arial"/>
              <a:buNone/>
            </a:pPr>
            <a:r>
              <a:rPr b="1" lang="en-GB"/>
              <a:t>Both Sensory &amp; Motor </a:t>
            </a:r>
            <a:endParaRPr/>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Originates from the </a:t>
            </a:r>
            <a:r>
              <a:rPr b="1" lang="en-GB"/>
              <a:t>Medulla</a:t>
            </a:r>
            <a:endParaRPr b="1"/>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Exits the skull via the </a:t>
            </a:r>
            <a:r>
              <a:rPr b="1" lang="en-GB"/>
              <a:t>Jugular Foramen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7"/>
          <p:cNvSpPr txBox="1"/>
          <p:nvPr>
            <p:ph idx="1" type="body"/>
          </p:nvPr>
        </p:nvSpPr>
        <p:spPr>
          <a:xfrm>
            <a:off x="1485900" y="1200151"/>
            <a:ext cx="6172200" cy="3394472"/>
          </a:xfrm>
          <a:prstGeom prst="rect">
            <a:avLst/>
          </a:prstGeom>
          <a:noFill/>
          <a:ln>
            <a:noFill/>
          </a:ln>
        </p:spPr>
        <p:txBody>
          <a:bodyPr anchorCtr="0" anchor="t" bIns="34275" lIns="68575" spcFirstLastPara="1" rIns="68575" wrap="square" tIns="34275">
            <a:noAutofit/>
          </a:bodyPr>
          <a:lstStyle/>
          <a:p>
            <a:pPr indent="-254000" lvl="0" marL="254000" rtl="0" algn="l">
              <a:lnSpc>
                <a:spcPct val="90000"/>
              </a:lnSpc>
              <a:spcBef>
                <a:spcPts val="0"/>
              </a:spcBef>
              <a:spcAft>
                <a:spcPts val="0"/>
              </a:spcAft>
              <a:buClr>
                <a:schemeClr val="dk1"/>
              </a:buClr>
              <a:buSzPts val="2100"/>
              <a:buNone/>
            </a:pPr>
            <a:r>
              <a:rPr lang="en-GB"/>
              <a:t>We are </a:t>
            </a:r>
            <a:r>
              <a:rPr lang="en-GB"/>
              <a:t>going</a:t>
            </a:r>
            <a:r>
              <a:rPr lang="en-GB"/>
              <a:t> to cover: </a:t>
            </a:r>
            <a:endParaRPr/>
          </a:p>
          <a:p>
            <a:pPr indent="-254000" lvl="0" marL="254000" rtl="0" algn="l">
              <a:lnSpc>
                <a:spcPct val="90000"/>
              </a:lnSpc>
              <a:spcBef>
                <a:spcPts val="0"/>
              </a:spcBef>
              <a:spcAft>
                <a:spcPts val="0"/>
              </a:spcAft>
              <a:buClr>
                <a:schemeClr val="dk1"/>
              </a:buClr>
              <a:buSzPts val="2100"/>
              <a:buNone/>
            </a:pPr>
            <a:r>
              <a:t/>
            </a:r>
            <a:endParaRPr/>
          </a:p>
          <a:p>
            <a:pPr indent="-317500" lvl="0" marL="457200" rtl="0" algn="l">
              <a:lnSpc>
                <a:spcPct val="90000"/>
              </a:lnSpc>
              <a:spcBef>
                <a:spcPts val="0"/>
              </a:spcBef>
              <a:spcAft>
                <a:spcPts val="0"/>
              </a:spcAft>
              <a:buSzPts val="1400"/>
              <a:buChar char="-"/>
            </a:pPr>
            <a:r>
              <a:rPr lang="en-GB"/>
              <a:t>Cerebral Vasculature </a:t>
            </a:r>
            <a:endParaRPr/>
          </a:p>
          <a:p>
            <a:pPr indent="-317500" lvl="0" marL="457200" rtl="0" algn="l">
              <a:lnSpc>
                <a:spcPct val="90000"/>
              </a:lnSpc>
              <a:spcBef>
                <a:spcPts val="0"/>
              </a:spcBef>
              <a:spcAft>
                <a:spcPts val="0"/>
              </a:spcAft>
              <a:buSzPts val="1400"/>
              <a:buChar char="-"/>
            </a:pPr>
            <a:r>
              <a:rPr lang="en-GB"/>
              <a:t>Cranial Nerves</a:t>
            </a:r>
            <a:endParaRPr/>
          </a:p>
          <a:p>
            <a:pPr indent="-317500" lvl="0" marL="457200" rtl="0" algn="l">
              <a:lnSpc>
                <a:spcPct val="90000"/>
              </a:lnSpc>
              <a:spcBef>
                <a:spcPts val="0"/>
              </a:spcBef>
              <a:spcAft>
                <a:spcPts val="0"/>
              </a:spcAft>
              <a:buSzPts val="1400"/>
              <a:buChar char="-"/>
            </a:pPr>
            <a:r>
              <a:rPr lang="en-GB"/>
              <a:t>Pathways</a:t>
            </a:r>
            <a:endParaRPr/>
          </a:p>
          <a:p>
            <a:pPr indent="-317500" lvl="0" marL="457200" rtl="0" algn="l">
              <a:lnSpc>
                <a:spcPct val="90000"/>
              </a:lnSpc>
              <a:spcBef>
                <a:spcPts val="0"/>
              </a:spcBef>
              <a:spcAft>
                <a:spcPts val="0"/>
              </a:spcAft>
              <a:buSzPts val="1400"/>
              <a:buChar char="-"/>
            </a:pPr>
            <a:r>
              <a:rPr lang="en-GB"/>
              <a:t>Vision</a:t>
            </a:r>
            <a:endParaRPr/>
          </a:p>
          <a:p>
            <a:pPr indent="-317500" lvl="0" marL="457200" rtl="0" algn="l">
              <a:lnSpc>
                <a:spcPct val="90000"/>
              </a:lnSpc>
              <a:spcBef>
                <a:spcPts val="0"/>
              </a:spcBef>
              <a:spcAft>
                <a:spcPts val="0"/>
              </a:spcAft>
              <a:buSzPts val="1400"/>
              <a:buChar char="-"/>
            </a:pPr>
            <a:r>
              <a:rPr lang="en-GB"/>
              <a:t>Auditory System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GB"/>
              <a:t>We aim to focus on physiology as Neurosoc will be revising Neuroanatomy with you guys :)</a:t>
            </a:r>
            <a:endParaRPr/>
          </a:p>
        </p:txBody>
      </p:sp>
      <p:sp>
        <p:nvSpPr>
          <p:cNvPr id="150" name="Google Shape;150;p27"/>
          <p:cNvSpPr txBox="1"/>
          <p:nvPr/>
        </p:nvSpPr>
        <p:spPr>
          <a:xfrm>
            <a:off x="1099428" y="4702041"/>
            <a:ext cx="3799284" cy="20835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151" name="Google Shape;151;p27"/>
          <p:cNvSpPr txBox="1"/>
          <p:nvPr/>
        </p:nvSpPr>
        <p:spPr>
          <a:xfrm>
            <a:off x="228600" y="179785"/>
            <a:ext cx="8676861" cy="85725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152" name="Google Shape;152;p27"/>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153" name="Google Shape;153;p27"/>
          <p:cNvSpPr txBox="1"/>
          <p:nvPr/>
        </p:nvSpPr>
        <p:spPr>
          <a:xfrm>
            <a:off x="2811682" y="366030"/>
            <a:ext cx="3520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GB" sz="2700" u="none" cap="none" strike="noStrike">
                <a:solidFill>
                  <a:schemeClr val="lt1"/>
                </a:solidFill>
                <a:latin typeface="Calibri"/>
                <a:ea typeface="Calibri"/>
                <a:cs typeface="Calibri"/>
                <a:sym typeface="Calibri"/>
              </a:rPr>
              <a:t>Aims and Objectives</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CN11 - Accessory Nerve </a:t>
            </a:r>
            <a:endParaRPr/>
          </a:p>
        </p:txBody>
      </p:sp>
      <p:pic>
        <p:nvPicPr>
          <p:cNvPr id="396" name="Google Shape;396;p54"/>
          <p:cNvPicPr preferRelativeResize="0"/>
          <p:nvPr/>
        </p:nvPicPr>
        <p:blipFill>
          <a:blip r:embed="rId3">
            <a:alphaModFix/>
          </a:blip>
          <a:stretch>
            <a:fillRect/>
          </a:stretch>
        </p:blipFill>
        <p:spPr>
          <a:xfrm>
            <a:off x="5277662" y="696375"/>
            <a:ext cx="2589175" cy="1785379"/>
          </a:xfrm>
          <a:prstGeom prst="rect">
            <a:avLst/>
          </a:prstGeom>
          <a:noFill/>
          <a:ln>
            <a:noFill/>
          </a:ln>
        </p:spPr>
      </p:pic>
      <p:pic>
        <p:nvPicPr>
          <p:cNvPr id="397" name="Google Shape;397;p54"/>
          <p:cNvPicPr preferRelativeResize="0"/>
          <p:nvPr/>
        </p:nvPicPr>
        <p:blipFill>
          <a:blip r:embed="rId4">
            <a:alphaModFix/>
          </a:blip>
          <a:stretch>
            <a:fillRect/>
          </a:stretch>
        </p:blipFill>
        <p:spPr>
          <a:xfrm>
            <a:off x="5277649" y="2759375"/>
            <a:ext cx="2589169" cy="2202625"/>
          </a:xfrm>
          <a:prstGeom prst="rect">
            <a:avLst/>
          </a:prstGeom>
          <a:noFill/>
          <a:ln>
            <a:noFill/>
          </a:ln>
        </p:spPr>
      </p:pic>
      <p:pic>
        <p:nvPicPr>
          <p:cNvPr id="398" name="Google Shape;398;p54"/>
          <p:cNvPicPr preferRelativeResize="0"/>
          <p:nvPr/>
        </p:nvPicPr>
        <p:blipFill rotWithShape="1">
          <a:blip r:embed="rId5">
            <a:alphaModFix/>
          </a:blip>
          <a:srcRect b="0" l="0" r="0" t="0"/>
          <a:stretch/>
        </p:blipFill>
        <p:spPr>
          <a:xfrm>
            <a:off x="228600" y="4209655"/>
            <a:ext cx="767417" cy="769936"/>
          </a:xfrm>
          <a:prstGeom prst="rect">
            <a:avLst/>
          </a:prstGeom>
          <a:noFill/>
          <a:ln>
            <a:noFill/>
          </a:ln>
        </p:spPr>
      </p:pic>
      <p:sp>
        <p:nvSpPr>
          <p:cNvPr id="399" name="Google Shape;399;p54"/>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400" name="Google Shape;400;p54"/>
          <p:cNvSpPr txBox="1"/>
          <p:nvPr>
            <p:ph idx="1" type="body"/>
          </p:nvPr>
        </p:nvSpPr>
        <p:spPr>
          <a:xfrm>
            <a:off x="628650" y="1369219"/>
            <a:ext cx="3886200" cy="3263400"/>
          </a:xfrm>
          <a:prstGeom prst="rect">
            <a:avLst/>
          </a:prstGeom>
        </p:spPr>
        <p:txBody>
          <a:bodyPr anchorCtr="0" anchor="t" bIns="34275" lIns="68575" spcFirstLastPara="1" rIns="68575" wrap="square" tIns="34275">
            <a:normAutofit fontScale="85000"/>
          </a:bodyPr>
          <a:lstStyle/>
          <a:p>
            <a:pPr indent="0" lvl="0" marL="0" rtl="0" algn="l">
              <a:spcBef>
                <a:spcPts val="0"/>
              </a:spcBef>
              <a:spcAft>
                <a:spcPts val="0"/>
              </a:spcAft>
              <a:buClr>
                <a:schemeClr val="dk1"/>
              </a:buClr>
              <a:buSzPct val="52380"/>
              <a:buFont typeface="Arial"/>
              <a:buNone/>
            </a:pPr>
            <a:r>
              <a:rPr lang="en-GB"/>
              <a:t>Function: </a:t>
            </a:r>
            <a:endParaRPr/>
          </a:p>
          <a:p>
            <a:pPr indent="-304165" lvl="0" marL="457200" rtl="0" algn="l">
              <a:spcBef>
                <a:spcPts val="0"/>
              </a:spcBef>
              <a:spcAft>
                <a:spcPts val="0"/>
              </a:spcAft>
              <a:buSzPct val="66666"/>
              <a:buChar char="-"/>
            </a:pPr>
            <a:r>
              <a:rPr lang="en-GB"/>
              <a:t>Cranial: accessory to CN10 in innervating the Pharyngeal muscles </a:t>
            </a:r>
            <a:endParaRPr/>
          </a:p>
          <a:p>
            <a:pPr indent="-304165" lvl="0" marL="457200" rtl="0" algn="l">
              <a:spcBef>
                <a:spcPts val="0"/>
              </a:spcBef>
              <a:spcAft>
                <a:spcPts val="0"/>
              </a:spcAft>
              <a:buSzPct val="66666"/>
              <a:buChar char="-"/>
            </a:pPr>
            <a:r>
              <a:rPr lang="en-GB"/>
              <a:t>Spinal: Sternocleidomastoid, Trapezius </a:t>
            </a:r>
            <a:endParaRPr/>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b="1" lang="en-GB"/>
              <a:t>Motor </a:t>
            </a:r>
            <a:endParaRPr/>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Cranial component originates from the </a:t>
            </a:r>
            <a:r>
              <a:rPr b="1" lang="en-GB"/>
              <a:t>Medulla</a:t>
            </a:r>
            <a:endParaRPr b="1"/>
          </a:p>
          <a:p>
            <a:pPr indent="0" lvl="0" marL="0" rtl="0" algn="l">
              <a:spcBef>
                <a:spcPts val="0"/>
              </a:spcBef>
              <a:spcAft>
                <a:spcPts val="0"/>
              </a:spcAft>
              <a:buClr>
                <a:schemeClr val="dk1"/>
              </a:buClr>
              <a:buSzPct val="52380"/>
              <a:buFont typeface="Arial"/>
              <a:buNone/>
            </a:pPr>
            <a:r>
              <a:rPr lang="en-GB"/>
              <a:t>Spinal component originates from </a:t>
            </a:r>
            <a:r>
              <a:rPr b="1" lang="en-GB"/>
              <a:t>C1-5</a:t>
            </a:r>
            <a:endParaRPr b="1"/>
          </a:p>
          <a:p>
            <a:pPr indent="0" lvl="0" marL="0" rtl="0" algn="l">
              <a:spcBef>
                <a:spcPts val="0"/>
              </a:spcBef>
              <a:spcAft>
                <a:spcPts val="0"/>
              </a:spcAft>
              <a:buClr>
                <a:schemeClr val="dk1"/>
              </a:buClr>
              <a:buSzPct val="52380"/>
              <a:buFont typeface="Arial"/>
              <a:buNone/>
            </a:pPr>
            <a:r>
              <a:t/>
            </a:r>
            <a:endParaRPr/>
          </a:p>
          <a:p>
            <a:pPr indent="0" lvl="0" marL="0" rtl="0" algn="l">
              <a:spcBef>
                <a:spcPts val="0"/>
              </a:spcBef>
              <a:spcAft>
                <a:spcPts val="0"/>
              </a:spcAft>
              <a:buClr>
                <a:schemeClr val="dk1"/>
              </a:buClr>
              <a:buSzPct val="52380"/>
              <a:buFont typeface="Arial"/>
              <a:buNone/>
            </a:pPr>
            <a:r>
              <a:rPr lang="en-GB"/>
              <a:t>Exits the skull via the </a:t>
            </a:r>
            <a:r>
              <a:rPr b="1" lang="en-GB"/>
              <a:t>Jugular Foramen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CN12 - Hypoglossal Nerve</a:t>
            </a:r>
            <a:endParaRPr/>
          </a:p>
        </p:txBody>
      </p:sp>
      <p:pic>
        <p:nvPicPr>
          <p:cNvPr id="406" name="Google Shape;406;p55"/>
          <p:cNvPicPr preferRelativeResize="0"/>
          <p:nvPr/>
        </p:nvPicPr>
        <p:blipFill>
          <a:blip r:embed="rId3">
            <a:alphaModFix/>
          </a:blip>
          <a:stretch>
            <a:fillRect/>
          </a:stretch>
        </p:blipFill>
        <p:spPr>
          <a:xfrm>
            <a:off x="5048250" y="1115644"/>
            <a:ext cx="3187032" cy="3570657"/>
          </a:xfrm>
          <a:prstGeom prst="rect">
            <a:avLst/>
          </a:prstGeom>
          <a:noFill/>
          <a:ln>
            <a:noFill/>
          </a:ln>
        </p:spPr>
      </p:pic>
      <p:pic>
        <p:nvPicPr>
          <p:cNvPr id="407" name="Google Shape;407;p55"/>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408" name="Google Shape;408;p55"/>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409" name="Google Shape;409;p55"/>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GB"/>
              <a:t>Function: </a:t>
            </a:r>
            <a:r>
              <a:rPr b="1" lang="en-GB"/>
              <a:t>Intrinsic and Extrinsic tongue muscles (except the Palatoglossus (CNX))</a:t>
            </a:r>
            <a:r>
              <a:rPr b="1" lang="en-GB" sz="1350">
                <a:solidFill>
                  <a:srgbClr val="32323C"/>
                </a:solidFill>
                <a:highlight>
                  <a:srgbClr val="FFFFFF"/>
                </a:highlight>
                <a:latin typeface="Arial"/>
                <a:ea typeface="Arial"/>
                <a:cs typeface="Arial"/>
                <a:sym typeface="Arial"/>
              </a:rPr>
              <a:t>.</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GB"/>
              <a:t>Motor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Originates from the Hypoglossal Nucleus - </a:t>
            </a:r>
            <a:r>
              <a:rPr b="1" lang="en-GB"/>
              <a:t>Medulla</a:t>
            </a:r>
            <a:endParaRPr b="1"/>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Exits the skull via the </a:t>
            </a:r>
            <a:r>
              <a:rPr b="1" lang="en-GB"/>
              <a:t>Hypoglossal Canal</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6"/>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a:t>
            </a:r>
            <a:r>
              <a:rPr lang="en-GB">
                <a:solidFill>
                  <a:srgbClr val="FFFFFF"/>
                </a:solidFill>
              </a:rPr>
              <a:t>: </a:t>
            </a:r>
            <a:endParaRPr>
              <a:solidFill>
                <a:srgbClr val="FFFFFF"/>
              </a:solidFill>
            </a:endParaRPr>
          </a:p>
        </p:txBody>
      </p:sp>
      <p:pic>
        <p:nvPicPr>
          <p:cNvPr id="415" name="Google Shape;415;p56"/>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416" name="Google Shape;416;p56"/>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417" name="Google Shape;417;p56"/>
          <p:cNvPicPr preferRelativeResize="0"/>
          <p:nvPr/>
        </p:nvPicPr>
        <p:blipFill>
          <a:blip r:embed="rId4">
            <a:alphaModFix/>
          </a:blip>
          <a:stretch>
            <a:fillRect/>
          </a:stretch>
        </p:blipFill>
        <p:spPr>
          <a:xfrm>
            <a:off x="1609673" y="1963898"/>
            <a:ext cx="5508650" cy="3015700"/>
          </a:xfrm>
          <a:prstGeom prst="rect">
            <a:avLst/>
          </a:prstGeom>
          <a:noFill/>
          <a:ln>
            <a:noFill/>
          </a:ln>
        </p:spPr>
      </p:pic>
      <p:sp>
        <p:nvSpPr>
          <p:cNvPr id="418" name="Google Shape;418;p56"/>
          <p:cNvSpPr txBox="1"/>
          <p:nvPr/>
        </p:nvSpPr>
        <p:spPr>
          <a:xfrm>
            <a:off x="454950" y="1405900"/>
            <a:ext cx="8234100" cy="5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chemeClr val="dk1"/>
                </a:solidFill>
                <a:latin typeface="Calibri"/>
                <a:ea typeface="Calibri"/>
                <a:cs typeface="Calibri"/>
                <a:sym typeface="Calibri"/>
              </a:rPr>
              <a:t>Which Cranial Nerve do you think has been damaged in this patient ?</a:t>
            </a:r>
            <a:endParaRPr sz="21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57"/>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a:t>
            </a:r>
            <a:r>
              <a:rPr lang="en-GB">
                <a:solidFill>
                  <a:srgbClr val="FFFFFF"/>
                </a:solidFill>
              </a:rPr>
              <a:t>: </a:t>
            </a:r>
            <a:endParaRPr>
              <a:solidFill>
                <a:srgbClr val="FFFFFF"/>
              </a:solidFill>
            </a:endParaRPr>
          </a:p>
        </p:txBody>
      </p:sp>
      <p:sp>
        <p:nvSpPr>
          <p:cNvPr id="424" name="Google Shape;424;p57"/>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Cranial Nerve 7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Facial Nerve </a:t>
            </a:r>
            <a:endParaRPr/>
          </a:p>
        </p:txBody>
      </p:sp>
      <p:pic>
        <p:nvPicPr>
          <p:cNvPr id="425" name="Google Shape;425;p57"/>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426" name="Google Shape;426;p57"/>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427" name="Google Shape;427;p57"/>
          <p:cNvPicPr preferRelativeResize="0"/>
          <p:nvPr/>
        </p:nvPicPr>
        <p:blipFill>
          <a:blip r:embed="rId4">
            <a:alphaModFix/>
          </a:blip>
          <a:stretch>
            <a:fillRect/>
          </a:stretch>
        </p:blipFill>
        <p:spPr>
          <a:xfrm>
            <a:off x="4066371" y="1627600"/>
            <a:ext cx="4067274" cy="27148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58"/>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pic>
        <p:nvPicPr>
          <p:cNvPr id="433" name="Google Shape;433;p58"/>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434" name="Google Shape;434;p58"/>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435" name="Google Shape;435;p58"/>
          <p:cNvSpPr txBox="1"/>
          <p:nvPr/>
        </p:nvSpPr>
        <p:spPr>
          <a:xfrm>
            <a:off x="278925" y="1439275"/>
            <a:ext cx="8490600" cy="20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chemeClr val="dk1"/>
                </a:solidFill>
                <a:latin typeface="Calibri"/>
                <a:ea typeface="Calibri"/>
                <a:cs typeface="Calibri"/>
                <a:sym typeface="Calibri"/>
              </a:rPr>
              <a:t>A patient is admitted to A&amp;E where you suspect a head injury. You begin to test their cranial nerve functions and when asked to stick out their tongue, the patient looks like this: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en-GB" sz="2100">
                <a:solidFill>
                  <a:schemeClr val="dk1"/>
                </a:solidFill>
                <a:latin typeface="Calibri"/>
                <a:ea typeface="Calibri"/>
                <a:cs typeface="Calibri"/>
                <a:sym typeface="Calibri"/>
              </a:rPr>
              <a:t>What do you suspect has happened? </a:t>
            </a:r>
            <a:endParaRPr sz="2100">
              <a:solidFill>
                <a:schemeClr val="dk1"/>
              </a:solidFill>
              <a:latin typeface="Calibri"/>
              <a:ea typeface="Calibri"/>
              <a:cs typeface="Calibri"/>
              <a:sym typeface="Calibri"/>
            </a:endParaRPr>
          </a:p>
        </p:txBody>
      </p:sp>
      <p:pic>
        <p:nvPicPr>
          <p:cNvPr id="436" name="Google Shape;436;p58"/>
          <p:cNvPicPr preferRelativeResize="0"/>
          <p:nvPr/>
        </p:nvPicPr>
        <p:blipFill>
          <a:blip r:embed="rId4">
            <a:alphaModFix/>
          </a:blip>
          <a:stretch>
            <a:fillRect/>
          </a:stretch>
        </p:blipFill>
        <p:spPr>
          <a:xfrm>
            <a:off x="5800350" y="2444900"/>
            <a:ext cx="2095500" cy="1905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9"/>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a:t>
            </a:r>
            <a:r>
              <a:rPr lang="en-GB">
                <a:solidFill>
                  <a:srgbClr val="FFFFFF"/>
                </a:solidFill>
              </a:rPr>
              <a:t>: </a:t>
            </a:r>
            <a:endParaRPr>
              <a:solidFill>
                <a:srgbClr val="FFFFFF"/>
              </a:solidFill>
            </a:endParaRPr>
          </a:p>
        </p:txBody>
      </p:sp>
      <p:sp>
        <p:nvSpPr>
          <p:cNvPr id="442" name="Google Shape;442;p59"/>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Damage to 12th </a:t>
            </a:r>
            <a:r>
              <a:rPr lang="en-GB"/>
              <a:t>cranial</a:t>
            </a:r>
            <a:r>
              <a:rPr lang="en-GB"/>
              <a:t> nerve (hypoglossal nerve) on </a:t>
            </a:r>
            <a:r>
              <a:rPr lang="en-GB"/>
              <a:t>the left side.</a:t>
            </a:r>
            <a:endParaRPr/>
          </a:p>
          <a:p>
            <a:pPr indent="0" lvl="0" marL="0" rtl="0" algn="l">
              <a:spcBef>
                <a:spcPts val="800"/>
              </a:spcBef>
              <a:spcAft>
                <a:spcPts val="0"/>
              </a:spcAft>
              <a:buNone/>
            </a:pPr>
            <a:r>
              <a:rPr lang="en-GB"/>
              <a:t>In a 12th cranial nerve lesion the ipsilateral tongue </a:t>
            </a:r>
            <a:r>
              <a:rPr lang="en-GB"/>
              <a:t>muscles</a:t>
            </a:r>
            <a:r>
              <a:rPr lang="en-GB"/>
              <a:t> are </a:t>
            </a:r>
            <a:r>
              <a:rPr lang="en-GB"/>
              <a:t>paralysed. The contralateral muscles still function and ‘push’ the tongue to the weak side (to the same side as the lesion). </a:t>
            </a:r>
            <a:endParaRPr/>
          </a:p>
        </p:txBody>
      </p:sp>
      <p:sp>
        <p:nvSpPr>
          <p:cNvPr id="443" name="Google Shape;443;p59"/>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3600"/>
              <a:t>“Licks the Lesion”</a:t>
            </a:r>
            <a:endParaRPr sz="3600"/>
          </a:p>
        </p:txBody>
      </p:sp>
      <p:pic>
        <p:nvPicPr>
          <p:cNvPr id="444" name="Google Shape;444;p59"/>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445" name="Google Shape;445;p59"/>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0"/>
          <p:cNvSpPr txBox="1"/>
          <p:nvPr>
            <p:ph idx="2" type="body"/>
          </p:nvPr>
        </p:nvSpPr>
        <p:spPr>
          <a:xfrm>
            <a:off x="2850750" y="1335000"/>
            <a:ext cx="2331600" cy="1867200"/>
          </a:xfrm>
          <a:prstGeom prst="rect">
            <a:avLst/>
          </a:prstGeom>
          <a:noFill/>
          <a:ln>
            <a:noFill/>
          </a:ln>
        </p:spPr>
        <p:txBody>
          <a:bodyPr anchorCtr="0" anchor="t" bIns="68575" lIns="68575" spcFirstLastPara="1" rIns="68575" wrap="square" tIns="68575">
            <a:noAutofit/>
          </a:bodyPr>
          <a:lstStyle/>
          <a:p>
            <a:pPr indent="-317500" lvl="0" marL="457200" rtl="0" algn="l">
              <a:lnSpc>
                <a:spcPct val="90000"/>
              </a:lnSpc>
              <a:spcBef>
                <a:spcPts val="0"/>
              </a:spcBef>
              <a:spcAft>
                <a:spcPts val="0"/>
              </a:spcAft>
              <a:buSzPts val="1400"/>
              <a:buChar char="-"/>
            </a:pPr>
            <a:r>
              <a:rPr lang="en-GB"/>
              <a:t>Ascending Tracts</a:t>
            </a:r>
            <a:endParaRPr/>
          </a:p>
          <a:p>
            <a:pPr indent="0" lvl="0" marL="0" rtl="0" algn="l">
              <a:lnSpc>
                <a:spcPct val="90000"/>
              </a:lnSpc>
              <a:spcBef>
                <a:spcPts val="0"/>
              </a:spcBef>
              <a:spcAft>
                <a:spcPts val="0"/>
              </a:spcAft>
              <a:buNone/>
            </a:pPr>
            <a:r>
              <a:t/>
            </a:r>
            <a:endParaRPr/>
          </a:p>
          <a:p>
            <a:pPr indent="-317500" lvl="0" marL="457200" rtl="0" algn="l">
              <a:lnSpc>
                <a:spcPct val="90000"/>
              </a:lnSpc>
              <a:spcBef>
                <a:spcPts val="0"/>
              </a:spcBef>
              <a:spcAft>
                <a:spcPts val="0"/>
              </a:spcAft>
              <a:buSzPts val="1400"/>
              <a:buChar char="-"/>
            </a:pPr>
            <a:r>
              <a:rPr lang="en-GB"/>
              <a:t>Descending Tracts  </a:t>
            </a:r>
            <a:endParaRPr/>
          </a:p>
        </p:txBody>
      </p:sp>
      <p:sp>
        <p:nvSpPr>
          <p:cNvPr id="451" name="Google Shape;451;p60"/>
          <p:cNvSpPr txBox="1"/>
          <p:nvPr/>
        </p:nvSpPr>
        <p:spPr>
          <a:xfrm>
            <a:off x="208722" y="179784"/>
            <a:ext cx="8726700" cy="8574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452" name="Google Shape;452;p60"/>
          <p:cNvSpPr txBox="1"/>
          <p:nvPr/>
        </p:nvSpPr>
        <p:spPr>
          <a:xfrm>
            <a:off x="2033707" y="337280"/>
            <a:ext cx="3520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lang="en-GB" sz="2700">
                <a:solidFill>
                  <a:schemeClr val="lt1"/>
                </a:solidFill>
                <a:latin typeface="Calibri"/>
                <a:ea typeface="Calibri"/>
                <a:cs typeface="Calibri"/>
                <a:sym typeface="Calibri"/>
              </a:rPr>
              <a:t>Pathways </a:t>
            </a:r>
            <a:endParaRPr b="0" i="0" sz="1400" u="none" cap="none" strike="noStrike">
              <a:solidFill>
                <a:schemeClr val="dk1"/>
              </a:solidFill>
              <a:latin typeface="Calibri"/>
              <a:ea typeface="Calibri"/>
              <a:cs typeface="Calibri"/>
              <a:sym typeface="Calibri"/>
            </a:endParaRPr>
          </a:p>
        </p:txBody>
      </p:sp>
      <p:sp>
        <p:nvSpPr>
          <p:cNvPr id="453" name="Google Shape;453;p60"/>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454" name="Google Shape;454;p60"/>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pic>
        <p:nvPicPr>
          <p:cNvPr id="455" name="Google Shape;455;p60"/>
          <p:cNvPicPr preferRelativeResize="0"/>
          <p:nvPr/>
        </p:nvPicPr>
        <p:blipFill>
          <a:blip r:embed="rId4">
            <a:alphaModFix/>
          </a:blip>
          <a:stretch>
            <a:fillRect/>
          </a:stretch>
        </p:blipFill>
        <p:spPr>
          <a:xfrm>
            <a:off x="5228052" y="1363237"/>
            <a:ext cx="3799200" cy="2769627"/>
          </a:xfrm>
          <a:prstGeom prst="rect">
            <a:avLst/>
          </a:prstGeom>
          <a:noFill/>
          <a:ln>
            <a:noFill/>
          </a:ln>
        </p:spPr>
      </p:pic>
      <p:pic>
        <p:nvPicPr>
          <p:cNvPr id="456" name="Google Shape;456;p60"/>
          <p:cNvPicPr preferRelativeResize="0"/>
          <p:nvPr/>
        </p:nvPicPr>
        <p:blipFill>
          <a:blip r:embed="rId5">
            <a:alphaModFix/>
          </a:blip>
          <a:stretch>
            <a:fillRect/>
          </a:stretch>
        </p:blipFill>
        <p:spPr>
          <a:xfrm>
            <a:off x="373249" y="1384525"/>
            <a:ext cx="2477505" cy="27270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61"/>
          <p:cNvSpPr txBox="1"/>
          <p:nvPr>
            <p:ph type="title"/>
          </p:nvPr>
        </p:nvSpPr>
        <p:spPr>
          <a:xfrm>
            <a:off x="133175" y="273850"/>
            <a:ext cx="8789100" cy="994200"/>
          </a:xfrm>
          <a:prstGeom prst="rect">
            <a:avLst/>
          </a:prstGeom>
          <a:solidFill>
            <a:srgbClr val="293267"/>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    </a:t>
            </a:r>
            <a:r>
              <a:rPr lang="en-GB">
                <a:solidFill>
                  <a:srgbClr val="FFFFFF"/>
                </a:solidFill>
              </a:rPr>
              <a:t>Ascending Tracts </a:t>
            </a:r>
            <a:endParaRPr>
              <a:solidFill>
                <a:srgbClr val="FFFFFF"/>
              </a:solidFill>
            </a:endParaRPr>
          </a:p>
        </p:txBody>
      </p:sp>
      <p:sp>
        <p:nvSpPr>
          <p:cNvPr id="462" name="Google Shape;462;p61"/>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These are the neural pathways by which </a:t>
            </a:r>
            <a:r>
              <a:rPr b="1" lang="en-GB"/>
              <a:t>sensory</a:t>
            </a:r>
            <a:r>
              <a:rPr lang="en-GB"/>
              <a:t> information from the </a:t>
            </a:r>
            <a:r>
              <a:rPr lang="en-GB"/>
              <a:t>peripheral nerves is transmitted to the cerebral cortex. </a:t>
            </a:r>
            <a:endParaRPr/>
          </a:p>
        </p:txBody>
      </p:sp>
      <p:sp>
        <p:nvSpPr>
          <p:cNvPr id="463" name="Google Shape;463;p61"/>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a:p>
            <a:pPr indent="0" lvl="0" marL="0" rtl="0" algn="l">
              <a:spcBef>
                <a:spcPts val="800"/>
              </a:spcBef>
              <a:spcAft>
                <a:spcPts val="0"/>
              </a:spcAft>
              <a:buNone/>
            </a:pPr>
            <a:r>
              <a:rPr lang="en-GB"/>
              <a:t>Conscious</a:t>
            </a:r>
            <a:r>
              <a:rPr lang="en-GB"/>
              <a:t> Tracts:</a:t>
            </a:r>
            <a:endParaRPr/>
          </a:p>
          <a:p>
            <a:pPr indent="-317500" lvl="0" marL="457200" rtl="0" algn="l">
              <a:spcBef>
                <a:spcPts val="800"/>
              </a:spcBef>
              <a:spcAft>
                <a:spcPts val="0"/>
              </a:spcAft>
              <a:buSzPts val="1400"/>
              <a:buChar char="-"/>
            </a:pPr>
            <a:r>
              <a:rPr lang="en-GB"/>
              <a:t>DCML Pathway</a:t>
            </a:r>
            <a:endParaRPr/>
          </a:p>
          <a:p>
            <a:pPr indent="-317500" lvl="0" marL="457200" rtl="0" algn="l">
              <a:spcBef>
                <a:spcPts val="0"/>
              </a:spcBef>
              <a:spcAft>
                <a:spcPts val="0"/>
              </a:spcAft>
              <a:buSzPts val="1400"/>
              <a:buChar char="-"/>
            </a:pPr>
            <a:r>
              <a:rPr lang="en-GB"/>
              <a:t>Anterolateral System </a:t>
            </a:r>
            <a:endParaRPr/>
          </a:p>
          <a:p>
            <a:pPr indent="0" lvl="0" marL="457200" rtl="0" algn="l">
              <a:spcBef>
                <a:spcPts val="800"/>
              </a:spcBef>
              <a:spcAft>
                <a:spcPts val="0"/>
              </a:spcAft>
              <a:buNone/>
            </a:pPr>
            <a:r>
              <a:t/>
            </a:r>
            <a:endParaRPr/>
          </a:p>
          <a:p>
            <a:pPr indent="0" lvl="0" marL="0" rtl="0" algn="l">
              <a:spcBef>
                <a:spcPts val="800"/>
              </a:spcBef>
              <a:spcAft>
                <a:spcPts val="0"/>
              </a:spcAft>
              <a:buNone/>
            </a:pPr>
            <a:r>
              <a:rPr lang="en-GB"/>
              <a:t>Unconscious Tracts: </a:t>
            </a:r>
            <a:endParaRPr/>
          </a:p>
          <a:p>
            <a:pPr indent="-317500" lvl="0" marL="457200" rtl="0" algn="l">
              <a:spcBef>
                <a:spcPts val="800"/>
              </a:spcBef>
              <a:spcAft>
                <a:spcPts val="0"/>
              </a:spcAft>
              <a:buSzPts val="1400"/>
              <a:buChar char="-"/>
            </a:pPr>
            <a:r>
              <a:rPr lang="en-GB"/>
              <a:t>Spinocerebellar Tracts</a:t>
            </a:r>
            <a:endParaRPr/>
          </a:p>
          <a:p>
            <a:pPr indent="0" lvl="0" marL="0" rtl="0" algn="l">
              <a:spcBef>
                <a:spcPts val="800"/>
              </a:spcBef>
              <a:spcAft>
                <a:spcPts val="0"/>
              </a:spcAft>
              <a:buNone/>
            </a:pPr>
            <a:r>
              <a:t/>
            </a:r>
            <a:endParaRPr/>
          </a:p>
        </p:txBody>
      </p:sp>
      <p:pic>
        <p:nvPicPr>
          <p:cNvPr id="464" name="Google Shape;464;p61"/>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465" name="Google Shape;465;p61"/>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DCML</a:t>
            </a:r>
            <a:endParaRPr/>
          </a:p>
        </p:txBody>
      </p:sp>
      <p:sp>
        <p:nvSpPr>
          <p:cNvPr id="471" name="Google Shape;471;p62"/>
          <p:cNvSpPr txBox="1"/>
          <p:nvPr>
            <p:ph idx="2"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Dorsal Column-Medial Lemniscal Pathway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Carries the Sensory </a:t>
            </a:r>
            <a:r>
              <a:rPr lang="en-GB"/>
              <a:t>Information</a:t>
            </a:r>
            <a:r>
              <a:rPr lang="en-GB"/>
              <a:t> </a:t>
            </a:r>
            <a:r>
              <a:rPr lang="en-GB"/>
              <a:t>about: </a:t>
            </a:r>
            <a:endParaRPr/>
          </a:p>
          <a:p>
            <a:pPr indent="-317500" lvl="0" marL="457200" rtl="0" algn="l">
              <a:spcBef>
                <a:spcPts val="800"/>
              </a:spcBef>
              <a:spcAft>
                <a:spcPts val="0"/>
              </a:spcAft>
              <a:buSzPts val="1400"/>
              <a:buChar char="-"/>
            </a:pPr>
            <a:r>
              <a:rPr lang="en-GB"/>
              <a:t>Fine touch (tactile sensation) </a:t>
            </a:r>
            <a:endParaRPr/>
          </a:p>
          <a:p>
            <a:pPr indent="-317500" lvl="0" marL="457200" rtl="0" algn="l">
              <a:spcBef>
                <a:spcPts val="0"/>
              </a:spcBef>
              <a:spcAft>
                <a:spcPts val="0"/>
              </a:spcAft>
              <a:buSzPts val="1400"/>
              <a:buChar char="-"/>
            </a:pPr>
            <a:r>
              <a:rPr lang="en-GB"/>
              <a:t>Vibration </a:t>
            </a:r>
            <a:endParaRPr/>
          </a:p>
          <a:p>
            <a:pPr indent="-317500" lvl="0" marL="457200" rtl="0" algn="l">
              <a:spcBef>
                <a:spcPts val="0"/>
              </a:spcBef>
              <a:spcAft>
                <a:spcPts val="0"/>
              </a:spcAft>
              <a:buSzPts val="1400"/>
              <a:buChar char="-"/>
            </a:pPr>
            <a:r>
              <a:rPr lang="en-GB"/>
              <a:t>Proprioception </a:t>
            </a:r>
            <a:endParaRPr/>
          </a:p>
        </p:txBody>
      </p:sp>
      <p:pic>
        <p:nvPicPr>
          <p:cNvPr id="472" name="Google Shape;472;p62"/>
          <p:cNvPicPr preferRelativeResize="0"/>
          <p:nvPr/>
        </p:nvPicPr>
        <p:blipFill>
          <a:blip r:embed="rId3">
            <a:alphaModFix/>
          </a:blip>
          <a:stretch>
            <a:fillRect/>
          </a:stretch>
        </p:blipFill>
        <p:spPr>
          <a:xfrm>
            <a:off x="4933575" y="1268044"/>
            <a:ext cx="4324350" cy="3152484"/>
          </a:xfrm>
          <a:prstGeom prst="rect">
            <a:avLst/>
          </a:prstGeom>
          <a:noFill/>
          <a:ln>
            <a:noFill/>
          </a:ln>
        </p:spPr>
      </p:pic>
      <p:pic>
        <p:nvPicPr>
          <p:cNvPr id="473" name="Google Shape;473;p62"/>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474" name="Google Shape;474;p62"/>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DCML: First Order </a:t>
            </a:r>
            <a:r>
              <a:rPr lang="en-GB"/>
              <a:t>Neurons</a:t>
            </a:r>
            <a:endParaRPr/>
          </a:p>
        </p:txBody>
      </p:sp>
      <p:sp>
        <p:nvSpPr>
          <p:cNvPr id="480" name="Google Shape;480;p63"/>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Signals </a:t>
            </a:r>
            <a:r>
              <a:rPr lang="en-GB"/>
              <a:t>from the Upper Limb: </a:t>
            </a:r>
            <a:endParaRPr/>
          </a:p>
          <a:p>
            <a:pPr indent="-317500" lvl="0" marL="457200" rtl="0" algn="l">
              <a:spcBef>
                <a:spcPts val="800"/>
              </a:spcBef>
              <a:spcAft>
                <a:spcPts val="0"/>
              </a:spcAft>
              <a:buSzPts val="1400"/>
              <a:buChar char="-"/>
            </a:pPr>
            <a:r>
              <a:rPr lang="en-GB"/>
              <a:t>T6 and Above </a:t>
            </a:r>
            <a:endParaRPr/>
          </a:p>
          <a:p>
            <a:pPr indent="-317500" lvl="0" marL="457200" rtl="0" algn="l">
              <a:spcBef>
                <a:spcPts val="0"/>
              </a:spcBef>
              <a:spcAft>
                <a:spcPts val="0"/>
              </a:spcAft>
              <a:buSzPts val="1400"/>
              <a:buChar char="-"/>
            </a:pPr>
            <a:r>
              <a:rPr lang="en-GB"/>
              <a:t>Fasciculus cuneatus </a:t>
            </a:r>
            <a:endParaRPr/>
          </a:p>
          <a:p>
            <a:pPr indent="-317500" lvl="0" marL="457200" rtl="0" algn="l">
              <a:spcBef>
                <a:spcPts val="0"/>
              </a:spcBef>
              <a:spcAft>
                <a:spcPts val="0"/>
              </a:spcAft>
              <a:buSzPts val="1400"/>
              <a:buChar char="-"/>
            </a:pPr>
            <a:r>
              <a:rPr lang="en-GB"/>
              <a:t>Synapse in the nucleus cuneatus </a:t>
            </a:r>
            <a:endParaRPr/>
          </a:p>
        </p:txBody>
      </p:sp>
      <p:pic>
        <p:nvPicPr>
          <p:cNvPr id="481" name="Google Shape;481;p63"/>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482" name="Google Shape;482;p63"/>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483" name="Google Shape;483;p63"/>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Signals from the Lower Limbs:</a:t>
            </a:r>
            <a:endParaRPr/>
          </a:p>
          <a:p>
            <a:pPr indent="-317500" lvl="0" marL="457200" rtl="0" algn="l">
              <a:spcBef>
                <a:spcPts val="800"/>
              </a:spcBef>
              <a:spcAft>
                <a:spcPts val="0"/>
              </a:spcAft>
              <a:buSzPts val="1400"/>
              <a:buChar char="-"/>
            </a:pPr>
            <a:r>
              <a:rPr lang="en-GB"/>
              <a:t>Below T6</a:t>
            </a:r>
            <a:endParaRPr/>
          </a:p>
          <a:p>
            <a:pPr indent="-317500" lvl="0" marL="457200" rtl="0" algn="l">
              <a:spcBef>
                <a:spcPts val="0"/>
              </a:spcBef>
              <a:spcAft>
                <a:spcPts val="0"/>
              </a:spcAft>
              <a:buSzPts val="1400"/>
              <a:buChar char="-"/>
            </a:pPr>
            <a:r>
              <a:rPr lang="en-GB"/>
              <a:t>Fasciculus gracilis</a:t>
            </a:r>
            <a:r>
              <a:rPr lang="en-GB"/>
              <a:t> </a:t>
            </a:r>
            <a:endParaRPr/>
          </a:p>
          <a:p>
            <a:pPr indent="-317500" lvl="0" marL="457200" rtl="0" algn="l">
              <a:spcBef>
                <a:spcPts val="0"/>
              </a:spcBef>
              <a:spcAft>
                <a:spcPts val="0"/>
              </a:spcAft>
              <a:buSzPts val="1400"/>
              <a:buChar char="-"/>
            </a:pPr>
            <a:r>
              <a:rPr lang="en-GB"/>
              <a:t>Synapse in the </a:t>
            </a:r>
            <a:r>
              <a:rPr lang="en-GB"/>
              <a:t>nucleus</a:t>
            </a:r>
            <a:r>
              <a:rPr lang="en-GB"/>
              <a:t> gracilis </a:t>
            </a:r>
            <a:endParaRPr/>
          </a:p>
        </p:txBody>
      </p:sp>
      <p:pic>
        <p:nvPicPr>
          <p:cNvPr id="484" name="Google Shape;484;p63"/>
          <p:cNvPicPr preferRelativeResize="0"/>
          <p:nvPr/>
        </p:nvPicPr>
        <p:blipFill>
          <a:blip r:embed="rId4">
            <a:alphaModFix/>
          </a:blip>
          <a:stretch>
            <a:fillRect/>
          </a:stretch>
        </p:blipFill>
        <p:spPr>
          <a:xfrm>
            <a:off x="3038713" y="3006875"/>
            <a:ext cx="3066575" cy="19036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8"/>
          <p:cNvSpPr txBox="1"/>
          <p:nvPr/>
        </p:nvSpPr>
        <p:spPr>
          <a:xfrm>
            <a:off x="208724" y="179775"/>
            <a:ext cx="5418600" cy="8571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59" name="Google Shape;159;p28"/>
          <p:cNvSpPr txBox="1"/>
          <p:nvPr/>
        </p:nvSpPr>
        <p:spPr>
          <a:xfrm>
            <a:off x="2033707" y="337280"/>
            <a:ext cx="3520655" cy="48474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GB" sz="2700" u="none" cap="none" strike="noStrike">
                <a:solidFill>
                  <a:schemeClr val="lt1"/>
                </a:solidFill>
                <a:latin typeface="Calibri"/>
                <a:ea typeface="Calibri"/>
                <a:cs typeface="Calibri"/>
                <a:sym typeface="Calibri"/>
              </a:rPr>
              <a:t>C</a:t>
            </a:r>
            <a:r>
              <a:rPr lang="en-GB" sz="2700">
                <a:solidFill>
                  <a:schemeClr val="lt1"/>
                </a:solidFill>
                <a:latin typeface="Calibri"/>
                <a:ea typeface="Calibri"/>
                <a:cs typeface="Calibri"/>
                <a:sym typeface="Calibri"/>
              </a:rPr>
              <a:t>erebral Vasculature </a:t>
            </a:r>
            <a:endParaRPr b="0" i="0" sz="1400" u="none" cap="none" strike="noStrike">
              <a:solidFill>
                <a:schemeClr val="dk1"/>
              </a:solidFill>
              <a:latin typeface="Calibri"/>
              <a:ea typeface="Calibri"/>
              <a:cs typeface="Calibri"/>
              <a:sym typeface="Calibri"/>
            </a:endParaRPr>
          </a:p>
        </p:txBody>
      </p:sp>
      <p:sp>
        <p:nvSpPr>
          <p:cNvPr id="160" name="Google Shape;160;p28"/>
          <p:cNvSpPr txBox="1"/>
          <p:nvPr/>
        </p:nvSpPr>
        <p:spPr>
          <a:xfrm>
            <a:off x="1099428" y="4702041"/>
            <a:ext cx="3799284" cy="20835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161" name="Google Shape;161;p28"/>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162" name="Google Shape;162;p28"/>
          <p:cNvSpPr txBox="1"/>
          <p:nvPr/>
        </p:nvSpPr>
        <p:spPr>
          <a:xfrm>
            <a:off x="500425" y="1230600"/>
            <a:ext cx="4398300" cy="309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100">
                <a:solidFill>
                  <a:schemeClr val="dk1"/>
                </a:solidFill>
                <a:latin typeface="Calibri"/>
                <a:ea typeface="Calibri"/>
                <a:cs typeface="Calibri"/>
                <a:sym typeface="Calibri"/>
              </a:rPr>
              <a:t>Two sets of blood supply:</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en-GB" sz="2100">
                <a:solidFill>
                  <a:schemeClr val="dk1"/>
                </a:solidFill>
                <a:latin typeface="Calibri"/>
                <a:ea typeface="Calibri"/>
                <a:cs typeface="Calibri"/>
                <a:sym typeface="Calibri"/>
              </a:rPr>
              <a:t>The paired internal carotid arteries, and the paired vertebral arteries</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en-GB" sz="2100">
                <a:solidFill>
                  <a:schemeClr val="dk1"/>
                </a:solidFill>
                <a:latin typeface="Calibri"/>
                <a:ea typeface="Calibri"/>
                <a:cs typeface="Calibri"/>
                <a:sym typeface="Calibri"/>
              </a:rPr>
              <a:t>The ICA arise at C4, and enter via the carotid canal of the temporal bone</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rPr lang="en-GB" sz="2100">
                <a:solidFill>
                  <a:schemeClr val="dk1"/>
                </a:solidFill>
                <a:latin typeface="Calibri"/>
                <a:ea typeface="Calibri"/>
                <a:cs typeface="Calibri"/>
                <a:sym typeface="Calibri"/>
              </a:rPr>
              <a:t>The vertebral arteries arise from the subclavian arteries</a:t>
            </a:r>
            <a:endParaRPr sz="2100">
              <a:solidFill>
                <a:schemeClr val="dk1"/>
              </a:solidFill>
              <a:latin typeface="Calibri"/>
              <a:ea typeface="Calibri"/>
              <a:cs typeface="Calibri"/>
              <a:sym typeface="Calibri"/>
            </a:endParaRPr>
          </a:p>
        </p:txBody>
      </p:sp>
      <p:pic>
        <p:nvPicPr>
          <p:cNvPr id="163" name="Google Shape;163;p28"/>
          <p:cNvPicPr preferRelativeResize="0"/>
          <p:nvPr/>
        </p:nvPicPr>
        <p:blipFill rotWithShape="1">
          <a:blip r:embed="rId4">
            <a:alphaModFix/>
          </a:blip>
          <a:srcRect b="0" l="25988" r="23588" t="0"/>
          <a:stretch/>
        </p:blipFill>
        <p:spPr>
          <a:xfrm>
            <a:off x="6074932" y="179775"/>
            <a:ext cx="2903193" cy="47306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6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DCML : Second + Third Order Neurons </a:t>
            </a:r>
            <a:endParaRPr/>
          </a:p>
        </p:txBody>
      </p:sp>
      <p:sp>
        <p:nvSpPr>
          <p:cNvPr id="490" name="Google Shape;490;p64"/>
          <p:cNvSpPr txBox="1"/>
          <p:nvPr>
            <p:ph idx="1" type="body"/>
          </p:nvPr>
        </p:nvSpPr>
        <p:spPr>
          <a:xfrm>
            <a:off x="628650" y="1268044"/>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Second Order Neurons;</a:t>
            </a:r>
            <a:endParaRPr/>
          </a:p>
          <a:p>
            <a:pPr indent="-317500" lvl="0" marL="457200" rtl="0" algn="l">
              <a:spcBef>
                <a:spcPts val="800"/>
              </a:spcBef>
              <a:spcAft>
                <a:spcPts val="0"/>
              </a:spcAft>
              <a:buSzPts val="1400"/>
              <a:buChar char="-"/>
            </a:pPr>
            <a:r>
              <a:rPr lang="en-GB"/>
              <a:t>Cuneate/Gracilis N</a:t>
            </a:r>
            <a:r>
              <a:rPr lang="en-GB"/>
              <a:t>ucleus</a:t>
            </a:r>
            <a:r>
              <a:rPr lang="en-GB"/>
              <a:t> </a:t>
            </a:r>
            <a:endParaRPr/>
          </a:p>
          <a:p>
            <a:pPr indent="-317500" lvl="0" marL="457200" rtl="0" algn="l">
              <a:spcBef>
                <a:spcPts val="0"/>
              </a:spcBef>
              <a:spcAft>
                <a:spcPts val="0"/>
              </a:spcAft>
              <a:buSzPts val="1400"/>
              <a:buChar char="-"/>
            </a:pPr>
            <a:r>
              <a:rPr lang="en-GB"/>
              <a:t>Decussate in the medulla oblongata </a:t>
            </a:r>
            <a:endParaRPr/>
          </a:p>
          <a:p>
            <a:pPr indent="-317500" lvl="0" marL="457200" rtl="0" algn="l">
              <a:spcBef>
                <a:spcPts val="0"/>
              </a:spcBef>
              <a:spcAft>
                <a:spcPts val="0"/>
              </a:spcAft>
              <a:buSzPts val="1400"/>
              <a:buChar char="-"/>
            </a:pPr>
            <a:r>
              <a:rPr lang="en-GB"/>
              <a:t>C</a:t>
            </a:r>
            <a:r>
              <a:rPr lang="en-GB"/>
              <a:t>ontralateral </a:t>
            </a:r>
            <a:r>
              <a:rPr lang="en-GB"/>
              <a:t>medial</a:t>
            </a:r>
            <a:r>
              <a:rPr lang="en-GB"/>
              <a:t> lemniscus </a:t>
            </a:r>
            <a:endParaRPr/>
          </a:p>
          <a:p>
            <a:pPr indent="-317500" lvl="0" marL="457200" rtl="0" algn="l">
              <a:spcBef>
                <a:spcPts val="0"/>
              </a:spcBef>
              <a:spcAft>
                <a:spcPts val="0"/>
              </a:spcAft>
              <a:buSzPts val="1400"/>
              <a:buChar char="-"/>
            </a:pPr>
            <a:r>
              <a:rPr lang="en-GB"/>
              <a:t>Thalamus </a:t>
            </a:r>
            <a:endParaRPr/>
          </a:p>
        </p:txBody>
      </p:sp>
      <p:pic>
        <p:nvPicPr>
          <p:cNvPr id="491" name="Google Shape;491;p64"/>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492" name="Google Shape;492;p64"/>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493" name="Google Shape;493;p64"/>
          <p:cNvPicPr preferRelativeResize="0"/>
          <p:nvPr/>
        </p:nvPicPr>
        <p:blipFill>
          <a:blip r:embed="rId4">
            <a:alphaModFix/>
          </a:blip>
          <a:stretch>
            <a:fillRect/>
          </a:stretch>
        </p:blipFill>
        <p:spPr>
          <a:xfrm>
            <a:off x="5253399" y="2779925"/>
            <a:ext cx="3741525" cy="2363575"/>
          </a:xfrm>
          <a:prstGeom prst="rect">
            <a:avLst/>
          </a:prstGeom>
          <a:noFill/>
          <a:ln>
            <a:noFill/>
          </a:ln>
        </p:spPr>
      </p:pic>
      <p:sp>
        <p:nvSpPr>
          <p:cNvPr id="494" name="Google Shape;494;p64"/>
          <p:cNvSpPr txBox="1"/>
          <p:nvPr>
            <p:ph idx="2" type="body"/>
          </p:nvPr>
        </p:nvSpPr>
        <p:spPr>
          <a:xfrm>
            <a:off x="4572000" y="1268044"/>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Third Order Neurons;</a:t>
            </a:r>
            <a:endParaRPr/>
          </a:p>
          <a:p>
            <a:pPr indent="-317500" lvl="0" marL="457200" rtl="0" algn="l">
              <a:spcBef>
                <a:spcPts val="800"/>
              </a:spcBef>
              <a:spcAft>
                <a:spcPts val="0"/>
              </a:spcAft>
              <a:buSzPts val="1400"/>
              <a:buChar char="-"/>
            </a:pPr>
            <a:r>
              <a:rPr lang="en-GB"/>
              <a:t>V</a:t>
            </a:r>
            <a:r>
              <a:rPr lang="en-GB"/>
              <a:t>entral posterolateral nucleus of the thalamus</a:t>
            </a:r>
            <a:endParaRPr/>
          </a:p>
          <a:p>
            <a:pPr indent="-317500" lvl="0" marL="457200" rtl="0" algn="l">
              <a:spcBef>
                <a:spcPts val="0"/>
              </a:spcBef>
              <a:spcAft>
                <a:spcPts val="0"/>
              </a:spcAft>
              <a:buSzPts val="1400"/>
              <a:buChar char="-"/>
            </a:pPr>
            <a:r>
              <a:rPr lang="en-GB"/>
              <a:t>Internal capsule </a:t>
            </a:r>
            <a:endParaRPr/>
          </a:p>
          <a:p>
            <a:pPr indent="-317500" lvl="0" marL="457200" rtl="0" algn="l">
              <a:spcBef>
                <a:spcPts val="0"/>
              </a:spcBef>
              <a:spcAft>
                <a:spcPts val="0"/>
              </a:spcAft>
              <a:buSzPts val="1400"/>
              <a:buChar char="-"/>
            </a:pPr>
            <a:r>
              <a:rPr lang="en-GB"/>
              <a:t>Sensory Cortex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The Anterolateral System </a:t>
            </a:r>
            <a:endParaRPr/>
          </a:p>
        </p:txBody>
      </p:sp>
      <p:sp>
        <p:nvSpPr>
          <p:cNvPr id="500" name="Google Shape;500;p65"/>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Anterior Spinothalamic Tract: </a:t>
            </a:r>
            <a:endParaRPr/>
          </a:p>
          <a:p>
            <a:pPr indent="-317500" lvl="0" marL="457200" rtl="0" algn="l">
              <a:spcBef>
                <a:spcPts val="800"/>
              </a:spcBef>
              <a:spcAft>
                <a:spcPts val="0"/>
              </a:spcAft>
              <a:buSzPts val="1400"/>
              <a:buChar char="-"/>
            </a:pPr>
            <a:r>
              <a:rPr lang="en-GB"/>
              <a:t>Crude touch </a:t>
            </a:r>
            <a:endParaRPr/>
          </a:p>
          <a:p>
            <a:pPr indent="-317500" lvl="0" marL="457200" rtl="0" algn="l">
              <a:spcBef>
                <a:spcPts val="0"/>
              </a:spcBef>
              <a:spcAft>
                <a:spcPts val="0"/>
              </a:spcAft>
              <a:buSzPts val="1400"/>
              <a:buChar char="-"/>
            </a:pPr>
            <a:r>
              <a:rPr lang="en-GB"/>
              <a:t>Pressure </a:t>
            </a:r>
            <a:endParaRPr/>
          </a:p>
          <a:p>
            <a:pPr indent="0" lvl="0" marL="0" rtl="0" algn="l">
              <a:spcBef>
                <a:spcPts val="800"/>
              </a:spcBef>
              <a:spcAft>
                <a:spcPts val="0"/>
              </a:spcAft>
              <a:buNone/>
            </a:pPr>
            <a:r>
              <a:t/>
            </a:r>
            <a:endParaRPr/>
          </a:p>
          <a:p>
            <a:pPr indent="0" lvl="0" marL="0" rtl="0" algn="l">
              <a:spcBef>
                <a:spcPts val="800"/>
              </a:spcBef>
              <a:spcAft>
                <a:spcPts val="0"/>
              </a:spcAft>
              <a:buClr>
                <a:schemeClr val="dk1"/>
              </a:buClr>
              <a:buSzPts val="1100"/>
              <a:buFont typeface="Arial"/>
              <a:buNone/>
            </a:pPr>
            <a:r>
              <a:rPr lang="en-GB"/>
              <a:t>Lateral Spinothalamic Tract: </a:t>
            </a:r>
            <a:endParaRPr/>
          </a:p>
          <a:p>
            <a:pPr indent="-317500" lvl="0" marL="457200" rtl="0" algn="l">
              <a:spcBef>
                <a:spcPts val="800"/>
              </a:spcBef>
              <a:spcAft>
                <a:spcPts val="0"/>
              </a:spcAft>
              <a:buSzPts val="1400"/>
              <a:buChar char="-"/>
            </a:pPr>
            <a:r>
              <a:rPr lang="en-GB"/>
              <a:t>Pain </a:t>
            </a:r>
            <a:endParaRPr/>
          </a:p>
          <a:p>
            <a:pPr indent="-317500" lvl="0" marL="457200" rtl="0" algn="l">
              <a:spcBef>
                <a:spcPts val="0"/>
              </a:spcBef>
              <a:spcAft>
                <a:spcPts val="0"/>
              </a:spcAft>
              <a:buSzPts val="1400"/>
              <a:buChar char="-"/>
            </a:pPr>
            <a:r>
              <a:rPr lang="en-GB"/>
              <a:t>Temperature </a:t>
            </a:r>
            <a:endParaRPr/>
          </a:p>
          <a:p>
            <a:pPr indent="0" lvl="0" marL="0" rtl="0" algn="l">
              <a:spcBef>
                <a:spcPts val="800"/>
              </a:spcBef>
              <a:spcAft>
                <a:spcPts val="0"/>
              </a:spcAft>
              <a:buNone/>
            </a:pPr>
            <a:r>
              <a:t/>
            </a:r>
            <a:endParaRPr/>
          </a:p>
        </p:txBody>
      </p:sp>
      <p:pic>
        <p:nvPicPr>
          <p:cNvPr id="501" name="Google Shape;501;p65"/>
          <p:cNvPicPr preferRelativeResize="0"/>
          <p:nvPr/>
        </p:nvPicPr>
        <p:blipFill>
          <a:blip r:embed="rId3">
            <a:alphaModFix/>
          </a:blip>
          <a:stretch>
            <a:fillRect/>
          </a:stretch>
        </p:blipFill>
        <p:spPr>
          <a:xfrm>
            <a:off x="4572001" y="1268050"/>
            <a:ext cx="3886200" cy="3293925"/>
          </a:xfrm>
          <a:prstGeom prst="rect">
            <a:avLst/>
          </a:prstGeom>
          <a:noFill/>
          <a:ln>
            <a:noFill/>
          </a:ln>
        </p:spPr>
      </p:pic>
      <p:pic>
        <p:nvPicPr>
          <p:cNvPr id="502" name="Google Shape;502;p65"/>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503" name="Google Shape;503;p65"/>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Anterolateral System:  </a:t>
            </a:r>
            <a:endParaRPr/>
          </a:p>
        </p:txBody>
      </p:sp>
      <p:pic>
        <p:nvPicPr>
          <p:cNvPr id="509" name="Google Shape;509;p66"/>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510" name="Google Shape;510;p66"/>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511" name="Google Shape;511;p66"/>
          <p:cNvSpPr txBox="1"/>
          <p:nvPr/>
        </p:nvSpPr>
        <p:spPr>
          <a:xfrm>
            <a:off x="3146125" y="1353350"/>
            <a:ext cx="2799000" cy="3034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lang="en-GB" sz="2100">
                <a:solidFill>
                  <a:schemeClr val="dk1"/>
                </a:solidFill>
                <a:latin typeface="Calibri"/>
                <a:ea typeface="Calibri"/>
                <a:cs typeface="Calibri"/>
                <a:sym typeface="Calibri"/>
              </a:rPr>
              <a:t>Second Order Neurons:</a:t>
            </a:r>
            <a:endParaRPr sz="21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Char char="-"/>
            </a:pPr>
            <a:r>
              <a:rPr b="1" lang="en-GB" sz="2100">
                <a:solidFill>
                  <a:schemeClr val="dk1"/>
                </a:solidFill>
                <a:latin typeface="Calibri"/>
                <a:ea typeface="Calibri"/>
                <a:cs typeface="Calibri"/>
                <a:sym typeface="Calibri"/>
              </a:rPr>
              <a:t>Decussate</a:t>
            </a:r>
            <a:r>
              <a:rPr lang="en-GB" sz="2100">
                <a:solidFill>
                  <a:schemeClr val="dk1"/>
                </a:solidFill>
                <a:latin typeface="Calibri"/>
                <a:ea typeface="Calibri"/>
                <a:cs typeface="Calibri"/>
                <a:sym typeface="Calibri"/>
              </a:rPr>
              <a:t> in the spinal cord </a:t>
            </a:r>
            <a:endParaRPr sz="21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2100">
                <a:solidFill>
                  <a:schemeClr val="dk1"/>
                </a:solidFill>
                <a:latin typeface="Calibri"/>
                <a:ea typeface="Calibri"/>
                <a:cs typeface="Calibri"/>
                <a:sym typeface="Calibri"/>
              </a:rPr>
              <a:t>Enter either the </a:t>
            </a:r>
            <a:r>
              <a:rPr b="1" lang="en-GB" sz="2100">
                <a:solidFill>
                  <a:schemeClr val="dk1"/>
                </a:solidFill>
                <a:latin typeface="Calibri"/>
                <a:ea typeface="Calibri"/>
                <a:cs typeface="Calibri"/>
                <a:sym typeface="Calibri"/>
              </a:rPr>
              <a:t>anterior or the lateral spinothalamic tract</a:t>
            </a:r>
            <a:r>
              <a:rPr lang="en-GB" sz="2100">
                <a:solidFill>
                  <a:schemeClr val="dk1"/>
                </a:solidFill>
                <a:latin typeface="Calibri"/>
                <a:ea typeface="Calibri"/>
                <a:cs typeface="Calibri"/>
                <a:sym typeface="Calibri"/>
              </a:rPr>
              <a:t> </a:t>
            </a:r>
            <a:endParaRPr sz="2100">
              <a:solidFill>
                <a:schemeClr val="dk1"/>
              </a:solidFill>
              <a:latin typeface="Calibri"/>
              <a:ea typeface="Calibri"/>
              <a:cs typeface="Calibri"/>
              <a:sym typeface="Calibri"/>
            </a:endParaRPr>
          </a:p>
          <a:p>
            <a:pPr indent="0" lvl="0" marL="457200" rtl="0" algn="l">
              <a:lnSpc>
                <a:spcPct val="90000"/>
              </a:lnSpc>
              <a:spcBef>
                <a:spcPts val="800"/>
              </a:spcBef>
              <a:spcAft>
                <a:spcPts val="0"/>
              </a:spcAft>
              <a:buClr>
                <a:schemeClr val="dk1"/>
              </a:buClr>
              <a:buSzPts val="1100"/>
              <a:buFont typeface="Arial"/>
              <a:buNone/>
            </a:pPr>
            <a:r>
              <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
        <p:nvSpPr>
          <p:cNvPr id="512" name="Google Shape;512;p66"/>
          <p:cNvSpPr txBox="1"/>
          <p:nvPr>
            <p:ph idx="1" type="body"/>
          </p:nvPr>
        </p:nvSpPr>
        <p:spPr>
          <a:xfrm>
            <a:off x="228600" y="1353350"/>
            <a:ext cx="2653500" cy="3034800"/>
          </a:xfrm>
          <a:prstGeom prst="rect">
            <a:avLst/>
          </a:prstGeom>
          <a:ln cap="flat" cmpd="sng" w="9525">
            <a:solidFill>
              <a:srgbClr val="000000"/>
            </a:solidFill>
            <a:prstDash val="solid"/>
            <a:round/>
            <a:headEnd len="sm" w="sm" type="none"/>
            <a:tailEnd len="sm" w="sm" type="none"/>
          </a:ln>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GB"/>
              <a:t>First Order Neurons:</a:t>
            </a:r>
            <a:endParaRPr/>
          </a:p>
          <a:p>
            <a:pPr indent="-317500" lvl="0" marL="457200" rtl="0" algn="l">
              <a:spcBef>
                <a:spcPts val="800"/>
              </a:spcBef>
              <a:spcAft>
                <a:spcPts val="0"/>
              </a:spcAft>
              <a:buSzPts val="1400"/>
              <a:buChar char="-"/>
            </a:pPr>
            <a:r>
              <a:rPr lang="en-GB"/>
              <a:t>Arise from the sensory receptors </a:t>
            </a:r>
            <a:endParaRPr/>
          </a:p>
          <a:p>
            <a:pPr indent="-317500" lvl="0" marL="457200" rtl="0" algn="l">
              <a:spcBef>
                <a:spcPts val="0"/>
              </a:spcBef>
              <a:spcAft>
                <a:spcPts val="0"/>
              </a:spcAft>
              <a:buSzPts val="1400"/>
              <a:buChar char="-"/>
            </a:pPr>
            <a:r>
              <a:rPr lang="en-GB"/>
              <a:t>Enter the spinal cord + </a:t>
            </a:r>
            <a:r>
              <a:rPr b="1" lang="en-GB"/>
              <a:t>Ascend</a:t>
            </a:r>
            <a:r>
              <a:rPr b="1" lang="en-GB"/>
              <a:t> ipsilaterally for 1-2 vertebral levels </a:t>
            </a:r>
            <a:endParaRPr b="1"/>
          </a:p>
          <a:p>
            <a:pPr indent="-317500" lvl="0" marL="457200" rtl="0" algn="l">
              <a:spcBef>
                <a:spcPts val="0"/>
              </a:spcBef>
              <a:spcAft>
                <a:spcPts val="0"/>
              </a:spcAft>
              <a:buSzPts val="1400"/>
              <a:buChar char="-"/>
            </a:pPr>
            <a:r>
              <a:rPr lang="en-GB"/>
              <a:t>Synapse at the </a:t>
            </a:r>
            <a:r>
              <a:rPr b="1" lang="en-GB"/>
              <a:t>Substantia Gelatinosa </a:t>
            </a:r>
            <a:endParaRPr b="1"/>
          </a:p>
        </p:txBody>
      </p:sp>
      <p:sp>
        <p:nvSpPr>
          <p:cNvPr id="513" name="Google Shape;513;p66"/>
          <p:cNvSpPr txBox="1"/>
          <p:nvPr/>
        </p:nvSpPr>
        <p:spPr>
          <a:xfrm>
            <a:off x="6209150" y="1353350"/>
            <a:ext cx="2653500" cy="2965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90000"/>
              </a:lnSpc>
              <a:spcBef>
                <a:spcPts val="800"/>
              </a:spcBef>
              <a:spcAft>
                <a:spcPts val="0"/>
              </a:spcAft>
              <a:buNone/>
            </a:pPr>
            <a:r>
              <a:rPr lang="en-GB" sz="2100">
                <a:solidFill>
                  <a:schemeClr val="dk1"/>
                </a:solidFill>
                <a:latin typeface="Calibri"/>
                <a:ea typeface="Calibri"/>
                <a:cs typeface="Calibri"/>
                <a:sym typeface="Calibri"/>
              </a:rPr>
              <a:t>Third Order Neurons: </a:t>
            </a:r>
            <a:endParaRPr sz="2100">
              <a:solidFill>
                <a:schemeClr val="dk1"/>
              </a:solidFill>
              <a:latin typeface="Calibri"/>
              <a:ea typeface="Calibri"/>
              <a:cs typeface="Calibri"/>
              <a:sym typeface="Calibri"/>
            </a:endParaRPr>
          </a:p>
          <a:p>
            <a:pPr indent="-317500" lvl="0" marL="457200" rtl="0" algn="l">
              <a:lnSpc>
                <a:spcPct val="90000"/>
              </a:lnSpc>
              <a:spcBef>
                <a:spcPts val="800"/>
              </a:spcBef>
              <a:spcAft>
                <a:spcPts val="0"/>
              </a:spcAft>
              <a:buClr>
                <a:schemeClr val="dk1"/>
              </a:buClr>
              <a:buSzPts val="1400"/>
              <a:buChar char="-"/>
            </a:pPr>
            <a:r>
              <a:rPr b="1" lang="en-GB" sz="2100">
                <a:solidFill>
                  <a:schemeClr val="dk1"/>
                </a:solidFill>
                <a:latin typeface="Calibri"/>
                <a:ea typeface="Calibri"/>
                <a:cs typeface="Calibri"/>
                <a:sym typeface="Calibri"/>
              </a:rPr>
              <a:t>ventral posterolateral nucleus</a:t>
            </a:r>
            <a:r>
              <a:rPr lang="en-GB" sz="2100">
                <a:solidFill>
                  <a:schemeClr val="dk1"/>
                </a:solidFill>
                <a:latin typeface="Calibri"/>
                <a:ea typeface="Calibri"/>
                <a:cs typeface="Calibri"/>
                <a:sym typeface="Calibri"/>
              </a:rPr>
              <a:t> of the thalamus </a:t>
            </a:r>
            <a:endParaRPr sz="21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lang="en-GB" sz="2100">
                <a:solidFill>
                  <a:schemeClr val="dk1"/>
                </a:solidFill>
                <a:latin typeface="Calibri"/>
                <a:ea typeface="Calibri"/>
                <a:cs typeface="Calibri"/>
                <a:sym typeface="Calibri"/>
              </a:rPr>
              <a:t>internal capsule </a:t>
            </a:r>
            <a:endParaRPr sz="2100">
              <a:solidFill>
                <a:schemeClr val="dk1"/>
              </a:solidFill>
              <a:latin typeface="Calibri"/>
              <a:ea typeface="Calibri"/>
              <a:cs typeface="Calibri"/>
              <a:sym typeface="Calibri"/>
            </a:endParaRPr>
          </a:p>
          <a:p>
            <a:pPr indent="-317500" lvl="0" marL="457200" rtl="0" algn="l">
              <a:lnSpc>
                <a:spcPct val="90000"/>
              </a:lnSpc>
              <a:spcBef>
                <a:spcPts val="0"/>
              </a:spcBef>
              <a:spcAft>
                <a:spcPts val="0"/>
              </a:spcAft>
              <a:buClr>
                <a:schemeClr val="dk1"/>
              </a:buClr>
              <a:buSzPts val="1400"/>
              <a:buChar char="-"/>
            </a:pPr>
            <a:r>
              <a:rPr b="1" lang="en-GB" sz="2100">
                <a:solidFill>
                  <a:schemeClr val="dk1"/>
                </a:solidFill>
                <a:latin typeface="Calibri"/>
                <a:ea typeface="Calibri"/>
                <a:cs typeface="Calibri"/>
                <a:sym typeface="Calibri"/>
              </a:rPr>
              <a:t>ipsilateral primary sensory cortex </a:t>
            </a:r>
            <a:endParaRPr b="1"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The Spinocerebellar Tracts </a:t>
            </a:r>
            <a:endParaRPr/>
          </a:p>
        </p:txBody>
      </p:sp>
      <p:sp>
        <p:nvSpPr>
          <p:cNvPr id="519" name="Google Shape;519;p67"/>
          <p:cNvSpPr txBox="1"/>
          <p:nvPr>
            <p:ph idx="1" type="body"/>
          </p:nvPr>
        </p:nvSpPr>
        <p:spPr>
          <a:xfrm>
            <a:off x="628650" y="1268044"/>
            <a:ext cx="38862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GB"/>
              <a:t>Posterior Spinocerebellar tract </a:t>
            </a:r>
            <a:endParaRPr/>
          </a:p>
          <a:p>
            <a:pPr indent="-317500" lvl="0" marL="457200" rtl="0" algn="l">
              <a:spcBef>
                <a:spcPts val="800"/>
              </a:spcBef>
              <a:spcAft>
                <a:spcPts val="0"/>
              </a:spcAft>
              <a:buSzPts val="1400"/>
              <a:buChar char="-"/>
            </a:pPr>
            <a:r>
              <a:rPr lang="en-GB"/>
              <a:t>Proprioception from the lower limbs to the ipsilateral </a:t>
            </a:r>
            <a:r>
              <a:rPr lang="en-GB"/>
              <a:t>cerebellum</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Cuneocerebellar tract &amp; Rostral Spinocerebellar Tract</a:t>
            </a:r>
            <a:endParaRPr/>
          </a:p>
          <a:p>
            <a:pPr indent="-317500" lvl="0" marL="457200" rtl="0" algn="l">
              <a:spcBef>
                <a:spcPts val="800"/>
              </a:spcBef>
              <a:spcAft>
                <a:spcPts val="0"/>
              </a:spcAft>
              <a:buSzPts val="1400"/>
              <a:buChar char="-"/>
            </a:pPr>
            <a:r>
              <a:rPr lang="en-GB"/>
              <a:t>Proprioception from the upper limbs to the ipsilateral cerebellum </a:t>
            </a:r>
            <a:endParaRPr/>
          </a:p>
        </p:txBody>
      </p:sp>
      <p:sp>
        <p:nvSpPr>
          <p:cNvPr id="520" name="Google Shape;520;p67"/>
          <p:cNvSpPr txBox="1"/>
          <p:nvPr>
            <p:ph idx="2" type="body"/>
          </p:nvPr>
        </p:nvSpPr>
        <p:spPr>
          <a:xfrm>
            <a:off x="4629150" y="1188247"/>
            <a:ext cx="4226400" cy="16713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rPr lang="en-GB"/>
              <a:t>Anterior Spinocerebellar tract</a:t>
            </a:r>
            <a:endParaRPr/>
          </a:p>
          <a:p>
            <a:pPr indent="-317500" lvl="0" marL="457200" rtl="0" algn="l">
              <a:spcBef>
                <a:spcPts val="800"/>
              </a:spcBef>
              <a:spcAft>
                <a:spcPts val="0"/>
              </a:spcAft>
              <a:buSzPts val="1400"/>
              <a:buChar char="-"/>
            </a:pPr>
            <a:r>
              <a:rPr lang="en-GB"/>
              <a:t>Proprioception from the lower limbs. </a:t>
            </a:r>
            <a:endParaRPr/>
          </a:p>
          <a:p>
            <a:pPr indent="-317500" lvl="0" marL="457200" rtl="0" algn="l">
              <a:spcBef>
                <a:spcPts val="0"/>
              </a:spcBef>
              <a:spcAft>
                <a:spcPts val="0"/>
              </a:spcAft>
              <a:buSzPts val="1400"/>
              <a:buChar char="-"/>
            </a:pPr>
            <a:r>
              <a:rPr lang="en-GB"/>
              <a:t>Fibres decussate TWICE </a:t>
            </a:r>
            <a:endParaRPr/>
          </a:p>
          <a:p>
            <a:pPr indent="-317500" lvl="0" marL="457200" rtl="0" algn="l">
              <a:spcBef>
                <a:spcPts val="0"/>
              </a:spcBef>
              <a:spcAft>
                <a:spcPts val="0"/>
              </a:spcAft>
              <a:buSzPts val="1400"/>
              <a:buChar char="-"/>
            </a:pPr>
            <a:r>
              <a:rPr lang="en-GB"/>
              <a:t>Ipsilateral</a:t>
            </a:r>
            <a:r>
              <a:rPr lang="en-GB"/>
              <a:t> cerebellum </a:t>
            </a:r>
            <a:endParaRPr/>
          </a:p>
          <a:p>
            <a:pPr indent="0" lvl="0" marL="457200" rtl="0" algn="l">
              <a:spcBef>
                <a:spcPts val="800"/>
              </a:spcBef>
              <a:spcAft>
                <a:spcPts val="0"/>
              </a:spcAft>
              <a:buNone/>
            </a:pPr>
            <a:r>
              <a:t/>
            </a:r>
            <a:endParaRPr/>
          </a:p>
        </p:txBody>
      </p:sp>
      <p:pic>
        <p:nvPicPr>
          <p:cNvPr id="521" name="Google Shape;521;p67"/>
          <p:cNvPicPr preferRelativeResize="0"/>
          <p:nvPr/>
        </p:nvPicPr>
        <p:blipFill>
          <a:blip r:embed="rId3">
            <a:alphaModFix/>
          </a:blip>
          <a:stretch>
            <a:fillRect/>
          </a:stretch>
        </p:blipFill>
        <p:spPr>
          <a:xfrm>
            <a:off x="4892375" y="2694250"/>
            <a:ext cx="3699950" cy="2296850"/>
          </a:xfrm>
          <a:prstGeom prst="rect">
            <a:avLst/>
          </a:prstGeom>
          <a:noFill/>
          <a:ln>
            <a:noFill/>
          </a:ln>
        </p:spPr>
      </p:pic>
      <p:pic>
        <p:nvPicPr>
          <p:cNvPr id="522" name="Google Shape;522;p67"/>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523" name="Google Shape;523;p67"/>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8"/>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529" name="Google Shape;529;p68"/>
          <p:cNvSpPr txBox="1"/>
          <p:nvPr>
            <p:ph idx="1" type="body"/>
          </p:nvPr>
        </p:nvSpPr>
        <p:spPr>
          <a:xfrm>
            <a:off x="628650" y="1369225"/>
            <a:ext cx="78396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A patient comes into A&amp;E after they’ve been in an accident where they were stabbed in the back.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Upon assessment, you notice that they have no sensation of temperature on the left side of their body as well and they can’t feel you touching their right shoulder/arm.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What has happened here? </a:t>
            </a:r>
            <a:endParaRPr/>
          </a:p>
        </p:txBody>
      </p:sp>
      <p:pic>
        <p:nvPicPr>
          <p:cNvPr id="530" name="Google Shape;530;p68"/>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531" name="Google Shape;531;p68"/>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9"/>
          <p:cNvSpPr txBox="1"/>
          <p:nvPr>
            <p:ph type="title"/>
          </p:nvPr>
        </p:nvSpPr>
        <p:spPr>
          <a:xfrm>
            <a:off x="383175" y="1188750"/>
            <a:ext cx="46263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Brown Sequard Syndrome </a:t>
            </a:r>
            <a:endParaRPr/>
          </a:p>
        </p:txBody>
      </p:sp>
      <p:sp>
        <p:nvSpPr>
          <p:cNvPr id="537" name="Google Shape;537;p69"/>
          <p:cNvSpPr txBox="1"/>
          <p:nvPr>
            <p:ph idx="1" type="body"/>
          </p:nvPr>
        </p:nvSpPr>
        <p:spPr>
          <a:xfrm>
            <a:off x="1223125" y="2317573"/>
            <a:ext cx="3886200" cy="214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Hemisection of the spinal cord </a:t>
            </a:r>
            <a:endParaRPr/>
          </a:p>
          <a:p>
            <a:pPr indent="0" lvl="0" marL="0" rtl="0" algn="l">
              <a:spcBef>
                <a:spcPts val="800"/>
              </a:spcBef>
              <a:spcAft>
                <a:spcPts val="0"/>
              </a:spcAft>
              <a:buNone/>
            </a:pPr>
            <a:r>
              <a:rPr lang="en-GB"/>
              <a:t>Presentation : </a:t>
            </a:r>
            <a:endParaRPr/>
          </a:p>
          <a:p>
            <a:pPr indent="-317500" lvl="0" marL="457200" rtl="0" algn="l">
              <a:spcBef>
                <a:spcPts val="800"/>
              </a:spcBef>
              <a:spcAft>
                <a:spcPts val="0"/>
              </a:spcAft>
              <a:buSzPts val="1400"/>
              <a:buChar char="-"/>
            </a:pPr>
            <a:r>
              <a:rPr lang="en-GB"/>
              <a:t>Ipsilateral loss of touch, vibration and proprioception </a:t>
            </a:r>
            <a:endParaRPr/>
          </a:p>
          <a:p>
            <a:pPr indent="-317500" lvl="0" marL="457200" rtl="0" algn="l">
              <a:spcBef>
                <a:spcPts val="0"/>
              </a:spcBef>
              <a:spcAft>
                <a:spcPts val="0"/>
              </a:spcAft>
              <a:buSzPts val="1400"/>
              <a:buChar char="-"/>
            </a:pPr>
            <a:r>
              <a:rPr lang="en-GB"/>
              <a:t>Contralateral loss of pain and </a:t>
            </a:r>
            <a:r>
              <a:rPr lang="en-GB"/>
              <a:t>temperature</a:t>
            </a:r>
            <a:r>
              <a:rPr lang="en-GB"/>
              <a:t> sensation </a:t>
            </a:r>
            <a:endParaRPr/>
          </a:p>
        </p:txBody>
      </p:sp>
      <p:pic>
        <p:nvPicPr>
          <p:cNvPr id="538" name="Google Shape;538;p69"/>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539" name="Google Shape;539;p69"/>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540" name="Google Shape;540;p69"/>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a:t>
            </a:r>
            <a:r>
              <a:rPr lang="en-GB">
                <a:solidFill>
                  <a:srgbClr val="FFFFFF"/>
                </a:solidFill>
              </a:rPr>
              <a:t>: </a:t>
            </a:r>
            <a:endParaRPr>
              <a:solidFill>
                <a:srgbClr val="FFFFFF"/>
              </a:solidFill>
            </a:endParaRPr>
          </a:p>
        </p:txBody>
      </p:sp>
      <p:pic>
        <p:nvPicPr>
          <p:cNvPr id="541" name="Google Shape;541;p69"/>
          <p:cNvPicPr preferRelativeResize="0"/>
          <p:nvPr/>
        </p:nvPicPr>
        <p:blipFill>
          <a:blip r:embed="rId4">
            <a:alphaModFix/>
          </a:blip>
          <a:stretch>
            <a:fillRect/>
          </a:stretch>
        </p:blipFill>
        <p:spPr>
          <a:xfrm>
            <a:off x="5336431" y="816775"/>
            <a:ext cx="3501269" cy="40937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70"/>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547" name="Google Shape;547;p70"/>
          <p:cNvSpPr txBox="1"/>
          <p:nvPr>
            <p:ph idx="1" type="body"/>
          </p:nvPr>
        </p:nvSpPr>
        <p:spPr>
          <a:xfrm>
            <a:off x="628650" y="1369225"/>
            <a:ext cx="78396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The DCML </a:t>
            </a:r>
            <a:r>
              <a:rPr lang="en-GB"/>
              <a:t>pathway</a:t>
            </a:r>
            <a:r>
              <a:rPr lang="en-GB"/>
              <a:t> is associated with which type of sensory information: </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AutoNum type="alphaUcPeriod"/>
            </a:pPr>
            <a:r>
              <a:rPr lang="en-GB"/>
              <a:t>Temperature perception </a:t>
            </a:r>
            <a:endParaRPr/>
          </a:p>
          <a:p>
            <a:pPr indent="-317500" lvl="0" marL="457200" rtl="0" algn="l">
              <a:spcBef>
                <a:spcPts val="0"/>
              </a:spcBef>
              <a:spcAft>
                <a:spcPts val="0"/>
              </a:spcAft>
              <a:buSzPts val="1400"/>
              <a:buAutoNum type="alphaUcPeriod"/>
            </a:pPr>
            <a:r>
              <a:rPr lang="en-GB"/>
              <a:t>Pain </a:t>
            </a:r>
            <a:r>
              <a:rPr lang="en-GB"/>
              <a:t>sensation</a:t>
            </a:r>
            <a:r>
              <a:rPr lang="en-GB"/>
              <a:t> </a:t>
            </a:r>
            <a:endParaRPr/>
          </a:p>
          <a:p>
            <a:pPr indent="-317500" lvl="0" marL="457200" rtl="0" algn="l">
              <a:spcBef>
                <a:spcPts val="0"/>
              </a:spcBef>
              <a:spcAft>
                <a:spcPts val="0"/>
              </a:spcAft>
              <a:buSzPts val="1400"/>
              <a:buAutoNum type="alphaUcPeriod"/>
            </a:pPr>
            <a:r>
              <a:rPr lang="en-GB"/>
              <a:t>Proprioception and fine touch </a:t>
            </a:r>
            <a:endParaRPr/>
          </a:p>
          <a:p>
            <a:pPr indent="-317500" lvl="0" marL="457200" rtl="0" algn="l">
              <a:spcBef>
                <a:spcPts val="0"/>
              </a:spcBef>
              <a:spcAft>
                <a:spcPts val="0"/>
              </a:spcAft>
              <a:buSzPts val="1400"/>
              <a:buAutoNum type="alphaUcPeriod"/>
            </a:pPr>
            <a:r>
              <a:rPr lang="en-GB"/>
              <a:t>Auditory</a:t>
            </a:r>
            <a:r>
              <a:rPr lang="en-GB"/>
              <a:t> processing </a:t>
            </a:r>
            <a:endParaRPr/>
          </a:p>
          <a:p>
            <a:pPr indent="-317500" lvl="0" marL="457200" rtl="0" algn="l">
              <a:spcBef>
                <a:spcPts val="0"/>
              </a:spcBef>
              <a:spcAft>
                <a:spcPts val="0"/>
              </a:spcAft>
              <a:buSzPts val="1400"/>
              <a:buAutoNum type="alphaUcPeriod"/>
            </a:pPr>
            <a:r>
              <a:rPr lang="en-GB"/>
              <a:t>Visual perception </a:t>
            </a:r>
            <a:endParaRPr/>
          </a:p>
        </p:txBody>
      </p:sp>
      <p:pic>
        <p:nvPicPr>
          <p:cNvPr id="548" name="Google Shape;548;p70"/>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549" name="Google Shape;549;p70"/>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71"/>
          <p:cNvSpPr txBox="1"/>
          <p:nvPr>
            <p:ph idx="1" type="body"/>
          </p:nvPr>
        </p:nvSpPr>
        <p:spPr>
          <a:xfrm>
            <a:off x="799150" y="1499100"/>
            <a:ext cx="4043100" cy="2145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2900"/>
              <a:t>C. Proprioception and Fine Touch </a:t>
            </a:r>
            <a:endParaRPr sz="2900"/>
          </a:p>
        </p:txBody>
      </p:sp>
      <p:pic>
        <p:nvPicPr>
          <p:cNvPr id="555" name="Google Shape;555;p71"/>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556" name="Google Shape;556;p71"/>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557" name="Google Shape;557;p71"/>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 </a:t>
            </a:r>
            <a:endParaRPr>
              <a:solidFill>
                <a:srgbClr val="FFFFFF"/>
              </a:solidFill>
            </a:endParaRPr>
          </a:p>
        </p:txBody>
      </p:sp>
      <p:pic>
        <p:nvPicPr>
          <p:cNvPr id="558" name="Google Shape;558;p71"/>
          <p:cNvPicPr preferRelativeResize="0"/>
          <p:nvPr/>
        </p:nvPicPr>
        <p:blipFill>
          <a:blip r:embed="rId4">
            <a:alphaModFix/>
          </a:blip>
          <a:stretch>
            <a:fillRect/>
          </a:stretch>
        </p:blipFill>
        <p:spPr>
          <a:xfrm>
            <a:off x="5459475" y="1447700"/>
            <a:ext cx="2707625" cy="3254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2"/>
          <p:cNvSpPr txBox="1"/>
          <p:nvPr>
            <p:ph idx="1" type="body"/>
          </p:nvPr>
        </p:nvSpPr>
        <p:spPr>
          <a:xfrm>
            <a:off x="1485901" y="1200151"/>
            <a:ext cx="3028800" cy="3394500"/>
          </a:xfrm>
          <a:prstGeom prst="rect">
            <a:avLst/>
          </a:prstGeom>
          <a:noFill/>
          <a:ln>
            <a:noFill/>
          </a:ln>
        </p:spPr>
        <p:txBody>
          <a:bodyPr anchorCtr="0" anchor="t" bIns="68575" lIns="68575" spcFirstLastPara="1" rIns="68575" wrap="square" tIns="68575">
            <a:noAutofit/>
          </a:bodyPr>
          <a:lstStyle/>
          <a:p>
            <a:pPr indent="0" lvl="0" marL="0" rtl="0" algn="l">
              <a:lnSpc>
                <a:spcPct val="90000"/>
              </a:lnSpc>
              <a:spcBef>
                <a:spcPts val="0"/>
              </a:spcBef>
              <a:spcAft>
                <a:spcPts val="0"/>
              </a:spcAft>
              <a:buClr>
                <a:schemeClr val="dk1"/>
              </a:buClr>
              <a:buSzPts val="2100"/>
              <a:buNone/>
            </a:pPr>
            <a:r>
              <a:rPr b="1" lang="en-GB"/>
              <a:t>Motor</a:t>
            </a:r>
            <a:r>
              <a:rPr lang="en-GB"/>
              <a:t> signals from the brain to lower motor neurons. </a:t>
            </a:r>
            <a:endParaRPr/>
          </a:p>
          <a:p>
            <a:pPr indent="0" lvl="0" marL="0" rtl="0" algn="l">
              <a:lnSpc>
                <a:spcPct val="90000"/>
              </a:lnSpc>
              <a:spcBef>
                <a:spcPts val="0"/>
              </a:spcBef>
              <a:spcAft>
                <a:spcPts val="0"/>
              </a:spcAft>
              <a:buClr>
                <a:schemeClr val="dk1"/>
              </a:buClr>
              <a:buSzPts val="2100"/>
              <a:buNone/>
            </a:pPr>
            <a:r>
              <a:t/>
            </a:r>
            <a:endParaRPr/>
          </a:p>
          <a:p>
            <a:pPr indent="0" lvl="0" marL="0" rtl="0" algn="l">
              <a:lnSpc>
                <a:spcPct val="90000"/>
              </a:lnSpc>
              <a:spcBef>
                <a:spcPts val="0"/>
              </a:spcBef>
              <a:spcAft>
                <a:spcPts val="0"/>
              </a:spcAft>
              <a:buClr>
                <a:schemeClr val="dk1"/>
              </a:buClr>
              <a:buSzPts val="2100"/>
              <a:buNone/>
            </a:pPr>
            <a:r>
              <a:t/>
            </a:r>
            <a:endParaRPr/>
          </a:p>
          <a:p>
            <a:pPr indent="0" lvl="0" marL="0" rtl="0" algn="l">
              <a:lnSpc>
                <a:spcPct val="90000"/>
              </a:lnSpc>
              <a:spcBef>
                <a:spcPts val="0"/>
              </a:spcBef>
              <a:spcAft>
                <a:spcPts val="0"/>
              </a:spcAft>
              <a:buClr>
                <a:schemeClr val="dk1"/>
              </a:buClr>
              <a:buSzPts val="2100"/>
              <a:buNone/>
            </a:pPr>
            <a:r>
              <a:t/>
            </a:r>
            <a:endParaRPr/>
          </a:p>
        </p:txBody>
      </p:sp>
      <p:sp>
        <p:nvSpPr>
          <p:cNvPr id="564" name="Google Shape;564;p72"/>
          <p:cNvSpPr txBox="1"/>
          <p:nvPr>
            <p:ph idx="2" type="body"/>
          </p:nvPr>
        </p:nvSpPr>
        <p:spPr>
          <a:xfrm>
            <a:off x="4629151" y="1200151"/>
            <a:ext cx="3028800" cy="3394500"/>
          </a:xfrm>
          <a:prstGeom prst="rect">
            <a:avLst/>
          </a:prstGeom>
          <a:noFill/>
          <a:ln>
            <a:noFill/>
          </a:ln>
        </p:spPr>
        <p:txBody>
          <a:bodyPr anchorCtr="0" anchor="t" bIns="68575" lIns="68575" spcFirstLastPara="1" rIns="68575" wrap="square" tIns="68575">
            <a:noAutofit/>
          </a:bodyPr>
          <a:lstStyle/>
          <a:p>
            <a:pPr indent="0" lvl="0" marL="0" rtl="0" algn="l">
              <a:lnSpc>
                <a:spcPct val="90000"/>
              </a:lnSpc>
              <a:spcBef>
                <a:spcPts val="0"/>
              </a:spcBef>
              <a:spcAft>
                <a:spcPts val="0"/>
              </a:spcAft>
              <a:buClr>
                <a:schemeClr val="dk1"/>
              </a:buClr>
              <a:buSzPts val="2100"/>
              <a:buNone/>
            </a:pPr>
            <a:r>
              <a:rPr lang="en-GB"/>
              <a:t>Pyramidal Tracts: </a:t>
            </a:r>
            <a:endParaRPr/>
          </a:p>
          <a:p>
            <a:pPr indent="-317500" lvl="0" marL="457200" rtl="0" algn="l">
              <a:lnSpc>
                <a:spcPct val="90000"/>
              </a:lnSpc>
              <a:spcBef>
                <a:spcPts val="0"/>
              </a:spcBef>
              <a:spcAft>
                <a:spcPts val="0"/>
              </a:spcAft>
              <a:buSzPts val="1400"/>
              <a:buChar char="-"/>
            </a:pPr>
            <a:r>
              <a:rPr lang="en-GB"/>
              <a:t>Corticospinal tract</a:t>
            </a:r>
            <a:endParaRPr/>
          </a:p>
          <a:p>
            <a:pPr indent="-317500" lvl="0" marL="457200" rtl="0" algn="l">
              <a:lnSpc>
                <a:spcPct val="90000"/>
              </a:lnSpc>
              <a:spcBef>
                <a:spcPts val="0"/>
              </a:spcBef>
              <a:spcAft>
                <a:spcPts val="0"/>
              </a:spcAft>
              <a:buSzPts val="1400"/>
              <a:buChar char="-"/>
            </a:pPr>
            <a:r>
              <a:rPr lang="en-GB"/>
              <a:t>Corticobulbar tract </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GB"/>
              <a:t>Extrapyramidal Tracts; </a:t>
            </a:r>
            <a:endParaRPr/>
          </a:p>
          <a:p>
            <a:pPr indent="-317500" lvl="0" marL="457200" rtl="0" algn="l">
              <a:lnSpc>
                <a:spcPct val="90000"/>
              </a:lnSpc>
              <a:spcBef>
                <a:spcPts val="0"/>
              </a:spcBef>
              <a:spcAft>
                <a:spcPts val="0"/>
              </a:spcAft>
              <a:buSzPts val="1400"/>
              <a:buChar char="-"/>
            </a:pPr>
            <a:r>
              <a:rPr lang="en-GB"/>
              <a:t>Vestibulospinal tracts</a:t>
            </a:r>
            <a:endParaRPr/>
          </a:p>
          <a:p>
            <a:pPr indent="-317500" lvl="0" marL="457200" rtl="0" algn="l">
              <a:lnSpc>
                <a:spcPct val="90000"/>
              </a:lnSpc>
              <a:spcBef>
                <a:spcPts val="0"/>
              </a:spcBef>
              <a:spcAft>
                <a:spcPts val="0"/>
              </a:spcAft>
              <a:buSzPts val="1400"/>
              <a:buChar char="-"/>
            </a:pPr>
            <a:r>
              <a:rPr lang="en-GB"/>
              <a:t>Reticulospinal tracts </a:t>
            </a:r>
            <a:endParaRPr/>
          </a:p>
          <a:p>
            <a:pPr indent="-317500" lvl="0" marL="457200" rtl="0" algn="l">
              <a:lnSpc>
                <a:spcPct val="90000"/>
              </a:lnSpc>
              <a:spcBef>
                <a:spcPts val="0"/>
              </a:spcBef>
              <a:spcAft>
                <a:spcPts val="0"/>
              </a:spcAft>
              <a:buSzPts val="1400"/>
              <a:buChar char="-"/>
            </a:pPr>
            <a:r>
              <a:rPr lang="en-GB"/>
              <a:t>Rubrospinal tracts </a:t>
            </a:r>
            <a:endParaRPr/>
          </a:p>
          <a:p>
            <a:pPr indent="-317500" lvl="0" marL="457200" rtl="0" algn="l">
              <a:lnSpc>
                <a:spcPct val="90000"/>
              </a:lnSpc>
              <a:spcBef>
                <a:spcPts val="0"/>
              </a:spcBef>
              <a:spcAft>
                <a:spcPts val="0"/>
              </a:spcAft>
              <a:buSzPts val="1400"/>
              <a:buChar char="-"/>
            </a:pPr>
            <a:r>
              <a:rPr lang="en-GB"/>
              <a:t>Tectospinal tracts </a:t>
            </a:r>
            <a:endParaRPr/>
          </a:p>
        </p:txBody>
      </p:sp>
      <p:sp>
        <p:nvSpPr>
          <p:cNvPr id="565" name="Google Shape;565;p72"/>
          <p:cNvSpPr txBox="1"/>
          <p:nvPr/>
        </p:nvSpPr>
        <p:spPr>
          <a:xfrm>
            <a:off x="208722" y="179784"/>
            <a:ext cx="8726700" cy="8574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566" name="Google Shape;566;p72"/>
          <p:cNvSpPr txBox="1"/>
          <p:nvPr/>
        </p:nvSpPr>
        <p:spPr>
          <a:xfrm>
            <a:off x="2033707" y="337280"/>
            <a:ext cx="3520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lang="en-GB" sz="2700">
                <a:solidFill>
                  <a:schemeClr val="lt1"/>
                </a:solidFill>
                <a:latin typeface="Calibri"/>
                <a:ea typeface="Calibri"/>
                <a:cs typeface="Calibri"/>
                <a:sym typeface="Calibri"/>
              </a:rPr>
              <a:t>Descending Tracts </a:t>
            </a:r>
            <a:endParaRPr sz="2700">
              <a:solidFill>
                <a:schemeClr val="lt1"/>
              </a:solidFill>
              <a:latin typeface="Calibri"/>
              <a:ea typeface="Calibri"/>
              <a:cs typeface="Calibri"/>
              <a:sym typeface="Calibri"/>
            </a:endParaRPr>
          </a:p>
        </p:txBody>
      </p:sp>
      <p:sp>
        <p:nvSpPr>
          <p:cNvPr id="567" name="Google Shape;567;p72"/>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568" name="Google Shape;568;p72"/>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7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Pyramidal Tracts </a:t>
            </a:r>
            <a:endParaRPr/>
          </a:p>
        </p:txBody>
      </p:sp>
      <p:sp>
        <p:nvSpPr>
          <p:cNvPr id="574" name="Google Shape;574;p73"/>
          <p:cNvSpPr txBox="1"/>
          <p:nvPr>
            <p:ph idx="1" type="body"/>
          </p:nvPr>
        </p:nvSpPr>
        <p:spPr>
          <a:xfrm>
            <a:off x="628650" y="1369219"/>
            <a:ext cx="38862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GB"/>
              <a:t>These tracts are </a:t>
            </a:r>
            <a:r>
              <a:rPr lang="en-GB"/>
              <a:t>responsible</a:t>
            </a:r>
            <a:r>
              <a:rPr lang="en-GB"/>
              <a:t> for the </a:t>
            </a:r>
            <a:r>
              <a:rPr b="1" lang="en-GB"/>
              <a:t>voluntary control</a:t>
            </a:r>
            <a:r>
              <a:rPr lang="en-GB"/>
              <a:t> of the musculature of the </a:t>
            </a:r>
            <a:r>
              <a:rPr b="1" lang="en-GB"/>
              <a:t>body and face. </a:t>
            </a:r>
            <a:endParaRPr b="1"/>
          </a:p>
          <a:p>
            <a:pPr indent="0" lvl="0" marL="0" rtl="0" algn="l">
              <a:spcBef>
                <a:spcPts val="800"/>
              </a:spcBef>
              <a:spcAft>
                <a:spcPts val="0"/>
              </a:spcAft>
              <a:buNone/>
            </a:pPr>
            <a:r>
              <a:t/>
            </a:r>
            <a:endParaRPr/>
          </a:p>
          <a:p>
            <a:pPr indent="0" lvl="0" marL="0" rtl="0" algn="l">
              <a:spcBef>
                <a:spcPts val="800"/>
              </a:spcBef>
              <a:spcAft>
                <a:spcPts val="0"/>
              </a:spcAft>
              <a:buNone/>
            </a:pPr>
            <a:r>
              <a:rPr lang="en-GB"/>
              <a:t>Corticospinal Tracts</a:t>
            </a:r>
            <a:endParaRPr/>
          </a:p>
          <a:p>
            <a:pPr indent="-317500" lvl="0" marL="457200" rtl="0" algn="l">
              <a:spcBef>
                <a:spcPts val="800"/>
              </a:spcBef>
              <a:spcAft>
                <a:spcPts val="0"/>
              </a:spcAft>
              <a:buSzPts val="1400"/>
              <a:buChar char="-"/>
            </a:pPr>
            <a:r>
              <a:rPr lang="en-GB"/>
              <a:t>Supplies the musculature of the body </a:t>
            </a:r>
            <a:endParaRPr/>
          </a:p>
          <a:p>
            <a:pPr indent="0" lvl="0" marL="0" rtl="0" algn="l">
              <a:spcBef>
                <a:spcPts val="800"/>
              </a:spcBef>
              <a:spcAft>
                <a:spcPts val="0"/>
              </a:spcAft>
              <a:buNone/>
            </a:pPr>
            <a:r>
              <a:rPr lang="en-GB"/>
              <a:t>Corticobulbar Tracts</a:t>
            </a:r>
            <a:endParaRPr/>
          </a:p>
          <a:p>
            <a:pPr indent="-317500" lvl="0" marL="457200" rtl="0" algn="l">
              <a:spcBef>
                <a:spcPts val="800"/>
              </a:spcBef>
              <a:spcAft>
                <a:spcPts val="0"/>
              </a:spcAft>
              <a:buSzPts val="1400"/>
              <a:buChar char="-"/>
            </a:pPr>
            <a:r>
              <a:rPr lang="en-GB"/>
              <a:t>Supplies the musculature of the head and neck </a:t>
            </a:r>
            <a:endParaRPr/>
          </a:p>
        </p:txBody>
      </p:sp>
      <p:sp>
        <p:nvSpPr>
          <p:cNvPr id="575" name="Google Shape;575;p73"/>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76" name="Google Shape;576;p73"/>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577" name="Google Shape;577;p73"/>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578" name="Google Shape;578;p73"/>
          <p:cNvPicPr preferRelativeResize="0"/>
          <p:nvPr/>
        </p:nvPicPr>
        <p:blipFill>
          <a:blip r:embed="rId4">
            <a:alphaModFix/>
          </a:blip>
          <a:stretch>
            <a:fillRect/>
          </a:stretch>
        </p:blipFill>
        <p:spPr>
          <a:xfrm>
            <a:off x="4686300" y="708325"/>
            <a:ext cx="3771900" cy="3924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idx="1" type="body"/>
          </p:nvPr>
        </p:nvSpPr>
        <p:spPr>
          <a:xfrm>
            <a:off x="228600" y="1200150"/>
            <a:ext cx="4343400" cy="3394500"/>
          </a:xfrm>
          <a:prstGeom prst="rect">
            <a:avLst/>
          </a:prstGeom>
          <a:noFill/>
          <a:ln>
            <a:noFill/>
          </a:ln>
        </p:spPr>
        <p:txBody>
          <a:bodyPr anchorCtr="0" anchor="t" bIns="34275" lIns="68575" spcFirstLastPara="1" rIns="68575" wrap="square" tIns="34275">
            <a:noAutofit/>
          </a:bodyPr>
          <a:lstStyle/>
          <a:p>
            <a:pPr indent="-254000" lvl="0" marL="254000" rtl="0" algn="l">
              <a:lnSpc>
                <a:spcPct val="90000"/>
              </a:lnSpc>
              <a:spcBef>
                <a:spcPts val="0"/>
              </a:spcBef>
              <a:spcAft>
                <a:spcPts val="0"/>
              </a:spcAft>
              <a:buClr>
                <a:schemeClr val="dk1"/>
              </a:buClr>
              <a:buSzPts val="2100"/>
              <a:buNone/>
            </a:pPr>
            <a:r>
              <a:rPr lang="en-GB"/>
              <a:t>This is where the internal carotid and vertebral arteries join</a:t>
            </a:r>
            <a:endParaRPr/>
          </a:p>
          <a:p>
            <a:pPr indent="-254000" lvl="0" marL="254000" rtl="0" algn="l">
              <a:lnSpc>
                <a:spcPct val="90000"/>
              </a:lnSpc>
              <a:spcBef>
                <a:spcPts val="0"/>
              </a:spcBef>
              <a:spcAft>
                <a:spcPts val="0"/>
              </a:spcAft>
              <a:buClr>
                <a:schemeClr val="dk1"/>
              </a:buClr>
              <a:buSzPts val="2100"/>
              <a:buNone/>
            </a:pPr>
            <a:r>
              <a:t/>
            </a:r>
            <a:endParaRPr/>
          </a:p>
          <a:p>
            <a:pPr indent="-254000" lvl="0" marL="254000" rtl="0" algn="l">
              <a:lnSpc>
                <a:spcPct val="90000"/>
              </a:lnSpc>
              <a:spcBef>
                <a:spcPts val="0"/>
              </a:spcBef>
              <a:spcAft>
                <a:spcPts val="0"/>
              </a:spcAft>
              <a:buClr>
                <a:schemeClr val="dk1"/>
              </a:buClr>
              <a:buSzPts val="2100"/>
              <a:buNone/>
            </a:pPr>
            <a:r>
              <a:rPr lang="en-GB"/>
              <a:t>There are 2 contributors, the paired ICA’s, and the </a:t>
            </a:r>
            <a:r>
              <a:rPr lang="en-GB"/>
              <a:t>basilar artery</a:t>
            </a:r>
            <a:endParaRPr/>
          </a:p>
          <a:p>
            <a:pPr indent="-254000" lvl="0" marL="254000" rtl="0" algn="l">
              <a:lnSpc>
                <a:spcPct val="90000"/>
              </a:lnSpc>
              <a:spcBef>
                <a:spcPts val="0"/>
              </a:spcBef>
              <a:spcAft>
                <a:spcPts val="0"/>
              </a:spcAft>
              <a:buClr>
                <a:schemeClr val="dk1"/>
              </a:buClr>
              <a:buSzPts val="2100"/>
              <a:buNone/>
            </a:pPr>
            <a:r>
              <a:t/>
            </a:r>
            <a:endParaRPr/>
          </a:p>
          <a:p>
            <a:pPr indent="-254000" lvl="0" marL="254000" rtl="0" algn="l">
              <a:lnSpc>
                <a:spcPct val="90000"/>
              </a:lnSpc>
              <a:spcBef>
                <a:spcPts val="0"/>
              </a:spcBef>
              <a:spcAft>
                <a:spcPts val="0"/>
              </a:spcAft>
              <a:buClr>
                <a:schemeClr val="dk1"/>
              </a:buClr>
              <a:buSzPts val="2100"/>
              <a:buNone/>
            </a:pPr>
            <a:r>
              <a:rPr lang="en-GB"/>
              <a:t>This gives rise to the cerebral arteries</a:t>
            </a:r>
            <a:endParaRPr/>
          </a:p>
          <a:p>
            <a:pPr indent="-254000" lvl="0" marL="254000" rtl="0" algn="l">
              <a:lnSpc>
                <a:spcPct val="90000"/>
              </a:lnSpc>
              <a:spcBef>
                <a:spcPts val="0"/>
              </a:spcBef>
              <a:spcAft>
                <a:spcPts val="0"/>
              </a:spcAft>
              <a:buClr>
                <a:schemeClr val="dk1"/>
              </a:buClr>
              <a:buSzPts val="2100"/>
              <a:buNone/>
            </a:pPr>
            <a:r>
              <a:t/>
            </a:r>
            <a:endParaRPr/>
          </a:p>
          <a:p>
            <a:pPr indent="-254000" lvl="0" marL="254000" rtl="0" algn="l">
              <a:lnSpc>
                <a:spcPct val="90000"/>
              </a:lnSpc>
              <a:spcBef>
                <a:spcPts val="0"/>
              </a:spcBef>
              <a:spcAft>
                <a:spcPts val="0"/>
              </a:spcAft>
              <a:buClr>
                <a:schemeClr val="dk1"/>
              </a:buClr>
              <a:buSzPts val="2100"/>
              <a:buNone/>
            </a:pPr>
            <a:r>
              <a:rPr lang="en-GB"/>
              <a:t>These are joined by the anterior and posterior communicating arteries</a:t>
            </a:r>
            <a:endParaRPr/>
          </a:p>
        </p:txBody>
      </p:sp>
      <p:sp>
        <p:nvSpPr>
          <p:cNvPr id="169" name="Google Shape;169;p29"/>
          <p:cNvSpPr txBox="1"/>
          <p:nvPr/>
        </p:nvSpPr>
        <p:spPr>
          <a:xfrm>
            <a:off x="1099428" y="4702041"/>
            <a:ext cx="3799284" cy="20835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170" name="Google Shape;170;p29"/>
          <p:cNvSpPr txBox="1"/>
          <p:nvPr/>
        </p:nvSpPr>
        <p:spPr>
          <a:xfrm>
            <a:off x="228600" y="179785"/>
            <a:ext cx="8676861" cy="85725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171" name="Google Shape;171;p29"/>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172" name="Google Shape;172;p29"/>
          <p:cNvSpPr txBox="1"/>
          <p:nvPr/>
        </p:nvSpPr>
        <p:spPr>
          <a:xfrm>
            <a:off x="2033707" y="337280"/>
            <a:ext cx="3520655" cy="484748"/>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lang="en-GB" sz="2700">
                <a:solidFill>
                  <a:schemeClr val="lt1"/>
                </a:solidFill>
                <a:latin typeface="Calibri"/>
                <a:ea typeface="Calibri"/>
                <a:cs typeface="Calibri"/>
                <a:sym typeface="Calibri"/>
              </a:rPr>
              <a:t>The Circle of Willis</a:t>
            </a:r>
            <a:endParaRPr b="0" i="0" sz="1400" u="none" cap="none" strike="noStrike">
              <a:solidFill>
                <a:schemeClr val="dk1"/>
              </a:solidFill>
              <a:latin typeface="Calibri"/>
              <a:ea typeface="Calibri"/>
              <a:cs typeface="Calibri"/>
              <a:sym typeface="Calibri"/>
            </a:endParaRPr>
          </a:p>
        </p:txBody>
      </p:sp>
      <p:pic>
        <p:nvPicPr>
          <p:cNvPr id="173" name="Google Shape;173;p29"/>
          <p:cNvPicPr preferRelativeResize="0"/>
          <p:nvPr/>
        </p:nvPicPr>
        <p:blipFill>
          <a:blip r:embed="rId4">
            <a:alphaModFix/>
          </a:blip>
          <a:stretch>
            <a:fillRect/>
          </a:stretch>
        </p:blipFill>
        <p:spPr>
          <a:xfrm>
            <a:off x="5002112" y="1037022"/>
            <a:ext cx="3925987" cy="380166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Corticospinal Tracts </a:t>
            </a:r>
            <a:endParaRPr/>
          </a:p>
        </p:txBody>
      </p:sp>
      <p:pic>
        <p:nvPicPr>
          <p:cNvPr id="584" name="Google Shape;584;p74"/>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585" name="Google Shape;585;p74"/>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586" name="Google Shape;586;p74"/>
          <p:cNvSpPr txBox="1"/>
          <p:nvPr>
            <p:ph idx="1" type="body"/>
          </p:nvPr>
        </p:nvSpPr>
        <p:spPr>
          <a:xfrm>
            <a:off x="628650" y="1169475"/>
            <a:ext cx="80271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Corticospinal tracts begin in the </a:t>
            </a:r>
            <a:r>
              <a:rPr lang="en-GB"/>
              <a:t>cerebral cortex: </a:t>
            </a:r>
            <a:endParaRPr/>
          </a:p>
          <a:p>
            <a:pPr indent="-317500" lvl="0" marL="457200" rtl="0" algn="l">
              <a:spcBef>
                <a:spcPts val="800"/>
              </a:spcBef>
              <a:spcAft>
                <a:spcPts val="0"/>
              </a:spcAft>
              <a:buSzPts val="1400"/>
              <a:buChar char="•"/>
            </a:pPr>
            <a:r>
              <a:rPr lang="en-GB"/>
              <a:t>Primary motor cortex </a:t>
            </a:r>
            <a:endParaRPr/>
          </a:p>
          <a:p>
            <a:pPr indent="-317500" lvl="0" marL="457200" rtl="0" algn="l">
              <a:spcBef>
                <a:spcPts val="0"/>
              </a:spcBef>
              <a:spcAft>
                <a:spcPts val="0"/>
              </a:spcAft>
              <a:buSzPts val="1400"/>
              <a:buChar char="•"/>
            </a:pPr>
            <a:r>
              <a:rPr lang="en-GB"/>
              <a:t>Premotor cortex </a:t>
            </a:r>
            <a:endParaRPr/>
          </a:p>
          <a:p>
            <a:pPr indent="-317500" lvl="0" marL="457200" rtl="0" algn="l">
              <a:spcBef>
                <a:spcPts val="0"/>
              </a:spcBef>
              <a:spcAft>
                <a:spcPts val="0"/>
              </a:spcAft>
              <a:buSzPts val="1400"/>
              <a:buChar char="•"/>
            </a:pPr>
            <a:r>
              <a:rPr lang="en-GB"/>
              <a:t>Supplementary motor area </a:t>
            </a:r>
            <a:endParaRPr/>
          </a:p>
          <a:p>
            <a:pPr indent="0" lvl="0" marL="0" rtl="0" algn="l">
              <a:spcBef>
                <a:spcPts val="800"/>
              </a:spcBef>
              <a:spcAft>
                <a:spcPts val="0"/>
              </a:spcAft>
              <a:buNone/>
            </a:pPr>
            <a:r>
              <a:rPr lang="en-GB"/>
              <a:t>Converge and descend through the internal capsule </a:t>
            </a:r>
            <a:endParaRPr/>
          </a:p>
          <a:p>
            <a:pPr indent="0" lvl="0" marL="0" rtl="0" algn="l">
              <a:spcBef>
                <a:spcPts val="800"/>
              </a:spcBef>
              <a:spcAft>
                <a:spcPts val="0"/>
              </a:spcAft>
              <a:buNone/>
            </a:pPr>
            <a:r>
              <a:rPr lang="en-GB"/>
              <a:t>Neurons pass through the crus cerebri </a:t>
            </a:r>
            <a:endParaRPr/>
          </a:p>
          <a:p>
            <a:pPr indent="0" lvl="0" marL="0" rtl="0" algn="l">
              <a:spcBef>
                <a:spcPts val="800"/>
              </a:spcBef>
              <a:spcAft>
                <a:spcPts val="0"/>
              </a:spcAft>
              <a:buNone/>
            </a:pPr>
            <a:r>
              <a:rPr lang="en-GB"/>
              <a:t>In the caudal part of the medulla, the tract divides into : </a:t>
            </a:r>
            <a:endParaRPr/>
          </a:p>
          <a:p>
            <a:pPr indent="-317500" lvl="0" marL="457200" rtl="0" algn="l">
              <a:spcBef>
                <a:spcPts val="800"/>
              </a:spcBef>
              <a:spcAft>
                <a:spcPts val="0"/>
              </a:spcAft>
              <a:buSzPts val="1400"/>
              <a:buChar char="•"/>
            </a:pPr>
            <a:r>
              <a:rPr lang="en-GB"/>
              <a:t>Lateral corticospinal tract </a:t>
            </a:r>
            <a:endParaRPr/>
          </a:p>
          <a:p>
            <a:pPr indent="-317500" lvl="0" marL="457200" rtl="0" algn="l">
              <a:spcBef>
                <a:spcPts val="0"/>
              </a:spcBef>
              <a:spcAft>
                <a:spcPts val="0"/>
              </a:spcAft>
              <a:buSzPts val="1400"/>
              <a:buChar char="•"/>
            </a:pPr>
            <a:r>
              <a:rPr lang="en-GB"/>
              <a:t>Anterior corticospinal tract</a:t>
            </a:r>
            <a:endParaRPr/>
          </a:p>
        </p:txBody>
      </p:sp>
      <p:pic>
        <p:nvPicPr>
          <p:cNvPr id="587" name="Google Shape;587;p74"/>
          <p:cNvPicPr preferRelativeResize="0"/>
          <p:nvPr/>
        </p:nvPicPr>
        <p:blipFill>
          <a:blip r:embed="rId4">
            <a:alphaModFix/>
          </a:blip>
          <a:stretch>
            <a:fillRect/>
          </a:stretch>
        </p:blipFill>
        <p:spPr>
          <a:xfrm>
            <a:off x="6482301" y="273850"/>
            <a:ext cx="2439775" cy="2685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Corticobulbar Tracts </a:t>
            </a:r>
            <a:endParaRPr/>
          </a:p>
        </p:txBody>
      </p:sp>
      <p:sp>
        <p:nvSpPr>
          <p:cNvPr id="593" name="Google Shape;593;p75"/>
          <p:cNvSpPr txBox="1"/>
          <p:nvPr>
            <p:ph idx="1" type="body"/>
          </p:nvPr>
        </p:nvSpPr>
        <p:spPr>
          <a:xfrm>
            <a:off x="628650" y="1369225"/>
            <a:ext cx="4120800" cy="3263400"/>
          </a:xfrm>
          <a:prstGeom prst="rect">
            <a:avLst/>
          </a:prstGeom>
        </p:spPr>
        <p:txBody>
          <a:bodyPr anchorCtr="0" anchor="t" bIns="34275" lIns="68575" spcFirstLastPara="1" rIns="68575" wrap="square" tIns="34275">
            <a:normAutofit lnSpcReduction="10000"/>
          </a:bodyPr>
          <a:lstStyle/>
          <a:p>
            <a:pPr indent="-317500" lvl="0" marL="457200" rtl="0" algn="l">
              <a:spcBef>
                <a:spcPts val="800"/>
              </a:spcBef>
              <a:spcAft>
                <a:spcPts val="0"/>
              </a:spcAft>
              <a:buSzPts val="1400"/>
              <a:buChar char="-"/>
            </a:pPr>
            <a:r>
              <a:rPr lang="en-GB"/>
              <a:t>Arise from the lateral aspect of the primary motor cortex </a:t>
            </a:r>
            <a:endParaRPr/>
          </a:p>
          <a:p>
            <a:pPr indent="-317500" lvl="0" marL="457200" rtl="0" algn="l">
              <a:spcBef>
                <a:spcPts val="0"/>
              </a:spcBef>
              <a:spcAft>
                <a:spcPts val="0"/>
              </a:spcAft>
              <a:buSzPts val="1400"/>
              <a:buChar char="-"/>
            </a:pPr>
            <a:r>
              <a:rPr lang="en-GB"/>
              <a:t>The fibres converge and pass through the internal capsule to the brainstem. </a:t>
            </a:r>
            <a:endParaRPr/>
          </a:p>
          <a:p>
            <a:pPr indent="-317500" lvl="0" marL="457200" rtl="0" algn="l">
              <a:spcBef>
                <a:spcPts val="0"/>
              </a:spcBef>
              <a:spcAft>
                <a:spcPts val="0"/>
              </a:spcAft>
              <a:buSzPts val="1400"/>
              <a:buChar char="-"/>
            </a:pPr>
            <a:r>
              <a:rPr lang="en-GB"/>
              <a:t>The neurons terminate on the motor </a:t>
            </a:r>
            <a:r>
              <a:rPr lang="en-GB"/>
              <a:t>nuclei</a:t>
            </a:r>
            <a:r>
              <a:rPr lang="en-GB"/>
              <a:t> of the cranial nerves. Here they synapse with lower motor neurons, which carry the motor signals to the muscles of the face and neck. </a:t>
            </a:r>
            <a:endParaRPr/>
          </a:p>
          <a:p>
            <a:pPr indent="0" lvl="0" marL="0" rtl="0" algn="l">
              <a:spcBef>
                <a:spcPts val="800"/>
              </a:spcBef>
              <a:spcAft>
                <a:spcPts val="0"/>
              </a:spcAft>
              <a:buNone/>
            </a:pPr>
            <a:r>
              <a:t/>
            </a:r>
            <a:endParaRPr/>
          </a:p>
        </p:txBody>
      </p:sp>
      <p:pic>
        <p:nvPicPr>
          <p:cNvPr id="594" name="Google Shape;594;p75"/>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595" name="Google Shape;595;p75"/>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596" name="Google Shape;596;p75"/>
          <p:cNvPicPr preferRelativeResize="0"/>
          <p:nvPr/>
        </p:nvPicPr>
        <p:blipFill>
          <a:blip r:embed="rId4">
            <a:alphaModFix/>
          </a:blip>
          <a:stretch>
            <a:fillRect/>
          </a:stretch>
        </p:blipFill>
        <p:spPr>
          <a:xfrm>
            <a:off x="5199499" y="636378"/>
            <a:ext cx="3315852" cy="3870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Extrapyramidal Tracts </a:t>
            </a:r>
            <a:endParaRPr/>
          </a:p>
        </p:txBody>
      </p:sp>
      <p:sp>
        <p:nvSpPr>
          <p:cNvPr id="602" name="Google Shape;602;p76"/>
          <p:cNvSpPr txBox="1"/>
          <p:nvPr>
            <p:ph idx="1" type="body"/>
          </p:nvPr>
        </p:nvSpPr>
        <p:spPr>
          <a:xfrm>
            <a:off x="628650" y="1369219"/>
            <a:ext cx="38862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GB"/>
              <a:t>Originate in the brainstem, carrying motor fibres to the </a:t>
            </a:r>
            <a:r>
              <a:rPr lang="en-GB"/>
              <a:t>spinal</a:t>
            </a:r>
            <a:r>
              <a:rPr lang="en-GB"/>
              <a:t> cord.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They are responsible for the involuntary and automatic control of all musculature: </a:t>
            </a:r>
            <a:endParaRPr/>
          </a:p>
          <a:p>
            <a:pPr indent="-317500" lvl="0" marL="457200" rtl="0" algn="l">
              <a:spcBef>
                <a:spcPts val="800"/>
              </a:spcBef>
              <a:spcAft>
                <a:spcPts val="0"/>
              </a:spcAft>
              <a:buSzPts val="1400"/>
              <a:buChar char="-"/>
            </a:pPr>
            <a:r>
              <a:rPr lang="en-GB"/>
              <a:t>Muscle tone </a:t>
            </a:r>
            <a:endParaRPr/>
          </a:p>
          <a:p>
            <a:pPr indent="-317500" lvl="0" marL="457200" rtl="0" algn="l">
              <a:spcBef>
                <a:spcPts val="0"/>
              </a:spcBef>
              <a:spcAft>
                <a:spcPts val="0"/>
              </a:spcAft>
              <a:buSzPts val="1400"/>
              <a:buChar char="-"/>
            </a:pPr>
            <a:r>
              <a:rPr lang="en-GB"/>
              <a:t>Balance </a:t>
            </a:r>
            <a:endParaRPr/>
          </a:p>
          <a:p>
            <a:pPr indent="-317500" lvl="0" marL="457200" rtl="0" algn="l">
              <a:spcBef>
                <a:spcPts val="0"/>
              </a:spcBef>
              <a:spcAft>
                <a:spcPts val="0"/>
              </a:spcAft>
              <a:buSzPts val="1400"/>
              <a:buChar char="-"/>
            </a:pPr>
            <a:r>
              <a:rPr lang="en-GB"/>
              <a:t>Posture </a:t>
            </a:r>
            <a:endParaRPr/>
          </a:p>
          <a:p>
            <a:pPr indent="-317500" lvl="0" marL="457200" rtl="0" algn="l">
              <a:spcBef>
                <a:spcPts val="0"/>
              </a:spcBef>
              <a:spcAft>
                <a:spcPts val="0"/>
              </a:spcAft>
              <a:buSzPts val="1400"/>
              <a:buChar char="-"/>
            </a:pPr>
            <a:r>
              <a:rPr lang="en-GB"/>
              <a:t>Locomotion </a:t>
            </a:r>
            <a:endParaRPr/>
          </a:p>
        </p:txBody>
      </p:sp>
      <p:sp>
        <p:nvSpPr>
          <p:cNvPr id="603" name="Google Shape;603;p76"/>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The vestibulospinal and reticulospinal tracts do NOT decussate = provide ipsilateral innervation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The rubrospinal and tectospinal tracts do decussate = contralateral innervation. </a:t>
            </a:r>
            <a:endParaRPr/>
          </a:p>
        </p:txBody>
      </p:sp>
      <p:pic>
        <p:nvPicPr>
          <p:cNvPr id="604" name="Google Shape;604;p76"/>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05" name="Google Shape;605;p76"/>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7"/>
          <p:cNvSpPr txBox="1"/>
          <p:nvPr>
            <p:ph idx="1" type="body"/>
          </p:nvPr>
        </p:nvSpPr>
        <p:spPr>
          <a:xfrm>
            <a:off x="628650" y="332927"/>
            <a:ext cx="3886200" cy="42996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Vestibulospinal</a:t>
            </a:r>
            <a:r>
              <a:rPr lang="en-GB"/>
              <a:t> Tracts </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Char char="-"/>
            </a:pPr>
            <a:r>
              <a:rPr lang="en-GB"/>
              <a:t>Medial and lateral pathways </a:t>
            </a:r>
            <a:endParaRPr/>
          </a:p>
          <a:p>
            <a:pPr indent="-317500" lvl="0" marL="457200" rtl="0" algn="l">
              <a:spcBef>
                <a:spcPts val="0"/>
              </a:spcBef>
              <a:spcAft>
                <a:spcPts val="0"/>
              </a:spcAft>
              <a:buSzPts val="1400"/>
              <a:buChar char="-"/>
            </a:pPr>
            <a:r>
              <a:rPr lang="en-GB"/>
              <a:t>Arise from vestibular </a:t>
            </a:r>
            <a:r>
              <a:rPr lang="en-GB"/>
              <a:t>nuclei</a:t>
            </a:r>
            <a:endParaRPr/>
          </a:p>
          <a:p>
            <a:pPr indent="-317500" lvl="0" marL="457200" rtl="0" algn="l">
              <a:spcBef>
                <a:spcPts val="0"/>
              </a:spcBef>
              <a:spcAft>
                <a:spcPts val="0"/>
              </a:spcAft>
              <a:buSzPts val="1400"/>
              <a:buChar char="-"/>
            </a:pPr>
            <a:r>
              <a:rPr lang="en-GB"/>
              <a:t>Receive input from organs of balance </a:t>
            </a:r>
            <a:endParaRPr/>
          </a:p>
          <a:p>
            <a:pPr indent="-317500" lvl="0" marL="457200" rtl="0" algn="l">
              <a:spcBef>
                <a:spcPts val="0"/>
              </a:spcBef>
              <a:spcAft>
                <a:spcPts val="0"/>
              </a:spcAft>
              <a:buSzPts val="1400"/>
              <a:buChar char="-"/>
            </a:pPr>
            <a:r>
              <a:rPr lang="en-GB"/>
              <a:t>Ipsilateral </a:t>
            </a:r>
            <a:endParaRPr/>
          </a:p>
          <a:p>
            <a:pPr indent="-317500" lvl="0" marL="457200" rtl="0" algn="l">
              <a:spcBef>
                <a:spcPts val="0"/>
              </a:spcBef>
              <a:spcAft>
                <a:spcPts val="0"/>
              </a:spcAft>
              <a:buSzPts val="1400"/>
              <a:buChar char="-"/>
            </a:pPr>
            <a:r>
              <a:rPr lang="en-GB"/>
              <a:t>Control balance + posture </a:t>
            </a:r>
            <a:endParaRPr/>
          </a:p>
          <a:p>
            <a:pPr indent="-317500" lvl="0" marL="457200" rtl="0" algn="l">
              <a:spcBef>
                <a:spcPts val="0"/>
              </a:spcBef>
              <a:spcAft>
                <a:spcPts val="0"/>
              </a:spcAft>
              <a:buSzPts val="1400"/>
              <a:buChar char="-"/>
            </a:pPr>
            <a:r>
              <a:rPr lang="en-GB"/>
              <a:t>Innervates the flexors of the arm, extensors of the leg via lower motor neurons </a:t>
            </a:r>
            <a:r>
              <a:rPr lang="en-GB"/>
              <a:t> </a:t>
            </a:r>
            <a:endParaRPr/>
          </a:p>
        </p:txBody>
      </p:sp>
      <p:sp>
        <p:nvSpPr>
          <p:cNvPr id="611" name="Google Shape;611;p77"/>
          <p:cNvSpPr txBox="1"/>
          <p:nvPr>
            <p:ph idx="2" type="body"/>
          </p:nvPr>
        </p:nvSpPr>
        <p:spPr>
          <a:xfrm>
            <a:off x="4629150" y="333027"/>
            <a:ext cx="3886200" cy="42996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Reticulospinal tracts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Medial tract</a:t>
            </a:r>
            <a:endParaRPr/>
          </a:p>
          <a:p>
            <a:pPr indent="-317500" lvl="0" marL="457200" rtl="0" algn="l">
              <a:spcBef>
                <a:spcPts val="800"/>
              </a:spcBef>
              <a:spcAft>
                <a:spcPts val="0"/>
              </a:spcAft>
              <a:buSzPts val="1400"/>
              <a:buChar char="-"/>
            </a:pPr>
            <a:r>
              <a:rPr lang="en-GB"/>
              <a:t>Arises from the pons </a:t>
            </a:r>
            <a:endParaRPr/>
          </a:p>
          <a:p>
            <a:pPr indent="-317500" lvl="0" marL="457200" rtl="0" algn="l">
              <a:spcBef>
                <a:spcPts val="0"/>
              </a:spcBef>
              <a:spcAft>
                <a:spcPts val="0"/>
              </a:spcAft>
              <a:buSzPts val="1400"/>
              <a:buChar char="-"/>
            </a:pPr>
            <a:r>
              <a:rPr lang="en-GB"/>
              <a:t>Facilitates</a:t>
            </a:r>
            <a:r>
              <a:rPr lang="en-GB"/>
              <a:t> voluntary movements and increases muscle tone </a:t>
            </a:r>
            <a:endParaRPr/>
          </a:p>
          <a:p>
            <a:pPr indent="0" lvl="0" marL="0" rtl="0" algn="l">
              <a:spcBef>
                <a:spcPts val="800"/>
              </a:spcBef>
              <a:spcAft>
                <a:spcPts val="0"/>
              </a:spcAft>
              <a:buNone/>
            </a:pPr>
            <a:r>
              <a:rPr lang="en-GB"/>
              <a:t>Lateral tract </a:t>
            </a:r>
            <a:endParaRPr/>
          </a:p>
          <a:p>
            <a:pPr indent="-317500" lvl="0" marL="457200" rtl="0" algn="l">
              <a:spcBef>
                <a:spcPts val="800"/>
              </a:spcBef>
              <a:spcAft>
                <a:spcPts val="0"/>
              </a:spcAft>
              <a:buSzPts val="1400"/>
              <a:buChar char="-"/>
            </a:pPr>
            <a:r>
              <a:rPr lang="en-GB"/>
              <a:t>Arises from the medulla </a:t>
            </a:r>
            <a:endParaRPr/>
          </a:p>
          <a:p>
            <a:pPr indent="-317500" lvl="0" marL="457200" rtl="0" algn="l">
              <a:spcBef>
                <a:spcPts val="0"/>
              </a:spcBef>
              <a:spcAft>
                <a:spcPts val="0"/>
              </a:spcAft>
              <a:buSzPts val="1400"/>
              <a:buChar char="-"/>
            </a:pPr>
            <a:r>
              <a:rPr lang="en-GB"/>
              <a:t>Inhibits voluntary movements + reduced muscle tone  </a:t>
            </a:r>
            <a:endParaRPr/>
          </a:p>
        </p:txBody>
      </p:sp>
      <p:pic>
        <p:nvPicPr>
          <p:cNvPr id="612" name="Google Shape;612;p77"/>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13" name="Google Shape;613;p77"/>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78"/>
          <p:cNvSpPr txBox="1"/>
          <p:nvPr>
            <p:ph idx="1" type="body"/>
          </p:nvPr>
        </p:nvSpPr>
        <p:spPr>
          <a:xfrm>
            <a:off x="628650" y="355102"/>
            <a:ext cx="3886200" cy="4277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Rubrospinal Tracts </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Char char="-"/>
            </a:pPr>
            <a:r>
              <a:rPr lang="en-GB"/>
              <a:t>Originates</a:t>
            </a:r>
            <a:r>
              <a:rPr lang="en-GB"/>
              <a:t> from the red </a:t>
            </a:r>
            <a:r>
              <a:rPr lang="en-GB"/>
              <a:t>nucleus</a:t>
            </a:r>
            <a:endParaRPr/>
          </a:p>
          <a:p>
            <a:pPr indent="-317500" lvl="0" marL="457200" rtl="0" algn="l">
              <a:spcBef>
                <a:spcPts val="0"/>
              </a:spcBef>
              <a:spcAft>
                <a:spcPts val="0"/>
              </a:spcAft>
              <a:buSzPts val="1400"/>
              <a:buChar char="-"/>
            </a:pPr>
            <a:r>
              <a:rPr lang="en-GB"/>
              <a:t>Decussate </a:t>
            </a:r>
            <a:endParaRPr/>
          </a:p>
          <a:p>
            <a:pPr indent="-317500" lvl="0" marL="457200" rtl="0" algn="l">
              <a:spcBef>
                <a:spcPts val="0"/>
              </a:spcBef>
              <a:spcAft>
                <a:spcPts val="0"/>
              </a:spcAft>
              <a:buSzPts val="1400"/>
              <a:buChar char="-"/>
            </a:pPr>
            <a:r>
              <a:rPr lang="en-GB"/>
              <a:t>Contralateral innervation </a:t>
            </a:r>
            <a:endParaRPr/>
          </a:p>
          <a:p>
            <a:pPr indent="-317500" lvl="0" marL="457200" rtl="0" algn="l">
              <a:spcBef>
                <a:spcPts val="0"/>
              </a:spcBef>
              <a:spcAft>
                <a:spcPts val="0"/>
              </a:spcAft>
              <a:buSzPts val="1400"/>
              <a:buChar char="-"/>
            </a:pPr>
            <a:r>
              <a:rPr lang="en-GB"/>
              <a:t>Function is unclear </a:t>
            </a:r>
            <a:endParaRPr/>
          </a:p>
          <a:p>
            <a:pPr indent="-317500" lvl="0" marL="457200" rtl="0" algn="l">
              <a:spcBef>
                <a:spcPts val="0"/>
              </a:spcBef>
              <a:spcAft>
                <a:spcPts val="0"/>
              </a:spcAft>
              <a:buSzPts val="1400"/>
              <a:buChar char="-"/>
            </a:pPr>
            <a:r>
              <a:rPr lang="en-GB"/>
              <a:t>Fine control of hand movements? </a:t>
            </a:r>
            <a:endParaRPr/>
          </a:p>
        </p:txBody>
      </p:sp>
      <p:sp>
        <p:nvSpPr>
          <p:cNvPr id="619" name="Google Shape;619;p78"/>
          <p:cNvSpPr txBox="1"/>
          <p:nvPr>
            <p:ph idx="2" type="body"/>
          </p:nvPr>
        </p:nvSpPr>
        <p:spPr>
          <a:xfrm>
            <a:off x="4629150" y="355227"/>
            <a:ext cx="3886200" cy="4277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Tectospinal Tracts </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Char char="-"/>
            </a:pPr>
            <a:r>
              <a:rPr lang="en-GB"/>
              <a:t>Begins at the superior colliculus (receives input from the optic nerves) </a:t>
            </a:r>
            <a:endParaRPr/>
          </a:p>
          <a:p>
            <a:pPr indent="-317500" lvl="0" marL="457200" rtl="0" algn="l">
              <a:spcBef>
                <a:spcPts val="0"/>
              </a:spcBef>
              <a:spcAft>
                <a:spcPts val="0"/>
              </a:spcAft>
              <a:buSzPts val="1400"/>
              <a:buChar char="-"/>
            </a:pPr>
            <a:r>
              <a:rPr lang="en-GB"/>
              <a:t>Decussate </a:t>
            </a:r>
            <a:endParaRPr/>
          </a:p>
          <a:p>
            <a:pPr indent="-317500" lvl="0" marL="457200" rtl="0" algn="l">
              <a:spcBef>
                <a:spcPts val="0"/>
              </a:spcBef>
              <a:spcAft>
                <a:spcPts val="0"/>
              </a:spcAft>
              <a:buSzPts val="1400"/>
              <a:buChar char="-"/>
            </a:pPr>
            <a:r>
              <a:rPr lang="en-GB"/>
              <a:t>Terminate at the cervical levels of the spinal cord </a:t>
            </a:r>
            <a:endParaRPr/>
          </a:p>
          <a:p>
            <a:pPr indent="-317500" lvl="0" marL="457200" rtl="0" algn="l">
              <a:spcBef>
                <a:spcPts val="0"/>
              </a:spcBef>
              <a:spcAft>
                <a:spcPts val="0"/>
              </a:spcAft>
              <a:buSzPts val="1400"/>
              <a:buChar char="-"/>
            </a:pPr>
            <a:r>
              <a:rPr lang="en-GB"/>
              <a:t>Coordinates movements of the head in relation to vision stimuli </a:t>
            </a:r>
            <a:endParaRPr/>
          </a:p>
        </p:txBody>
      </p:sp>
      <p:pic>
        <p:nvPicPr>
          <p:cNvPr id="620" name="Google Shape;620;p78"/>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21" name="Google Shape;621;p78"/>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79"/>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627" name="Google Shape;627;p79"/>
          <p:cNvSpPr txBox="1"/>
          <p:nvPr>
            <p:ph idx="1" type="body"/>
          </p:nvPr>
        </p:nvSpPr>
        <p:spPr>
          <a:xfrm>
            <a:off x="628650" y="1369225"/>
            <a:ext cx="7795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Which of these tracts does not decussate in the spinal cord? </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AutoNum type="alphaUcPeriod"/>
            </a:pPr>
            <a:r>
              <a:rPr lang="en-GB"/>
              <a:t>Vestibulospinal Tract </a:t>
            </a:r>
            <a:endParaRPr/>
          </a:p>
          <a:p>
            <a:pPr indent="-317500" lvl="0" marL="457200" rtl="0" algn="l">
              <a:spcBef>
                <a:spcPts val="0"/>
              </a:spcBef>
              <a:spcAft>
                <a:spcPts val="0"/>
              </a:spcAft>
              <a:buSzPts val="1400"/>
              <a:buAutoNum type="alphaUcPeriod"/>
            </a:pPr>
            <a:r>
              <a:rPr lang="en-GB"/>
              <a:t>Rubrospinal Tract </a:t>
            </a:r>
            <a:endParaRPr/>
          </a:p>
          <a:p>
            <a:pPr indent="-317500" lvl="0" marL="457200" rtl="0" algn="l">
              <a:spcBef>
                <a:spcPts val="0"/>
              </a:spcBef>
              <a:spcAft>
                <a:spcPts val="0"/>
              </a:spcAft>
              <a:buSzPts val="1400"/>
              <a:buAutoNum type="alphaUcPeriod"/>
            </a:pPr>
            <a:r>
              <a:rPr lang="en-GB"/>
              <a:t>Tectospinal Tract </a:t>
            </a:r>
            <a:endParaRPr/>
          </a:p>
          <a:p>
            <a:pPr indent="-317500" lvl="0" marL="457200" rtl="0" algn="l">
              <a:spcBef>
                <a:spcPts val="0"/>
              </a:spcBef>
              <a:spcAft>
                <a:spcPts val="0"/>
              </a:spcAft>
              <a:buSzPts val="1400"/>
              <a:buAutoNum type="alphaUcPeriod"/>
            </a:pPr>
            <a:r>
              <a:rPr lang="en-GB"/>
              <a:t>Anterior Cerebellar Tract </a:t>
            </a:r>
            <a:endParaRPr/>
          </a:p>
          <a:p>
            <a:pPr indent="-317500" lvl="0" marL="457200" rtl="0" algn="l">
              <a:spcBef>
                <a:spcPts val="0"/>
              </a:spcBef>
              <a:spcAft>
                <a:spcPts val="0"/>
              </a:spcAft>
              <a:buSzPts val="1400"/>
              <a:buAutoNum type="alphaUcPeriod"/>
            </a:pPr>
            <a:r>
              <a:rPr lang="en-GB"/>
              <a:t>DCML Pathway </a:t>
            </a:r>
            <a:endParaRPr/>
          </a:p>
        </p:txBody>
      </p:sp>
      <p:pic>
        <p:nvPicPr>
          <p:cNvPr id="628" name="Google Shape;628;p79"/>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29" name="Google Shape;629;p79"/>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80"/>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a:t>
            </a:r>
            <a:r>
              <a:rPr lang="en-GB">
                <a:solidFill>
                  <a:srgbClr val="FFFFFF"/>
                </a:solidFill>
              </a:rPr>
              <a:t>: </a:t>
            </a:r>
            <a:endParaRPr>
              <a:solidFill>
                <a:srgbClr val="FFFFFF"/>
              </a:solidFill>
            </a:endParaRPr>
          </a:p>
        </p:txBody>
      </p:sp>
      <p:pic>
        <p:nvPicPr>
          <p:cNvPr id="635" name="Google Shape;635;p80"/>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36" name="Google Shape;636;p80"/>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637" name="Google Shape;637;p80"/>
          <p:cNvPicPr preferRelativeResize="0"/>
          <p:nvPr/>
        </p:nvPicPr>
        <p:blipFill>
          <a:blip r:embed="rId4">
            <a:alphaModFix/>
          </a:blip>
          <a:stretch>
            <a:fillRect/>
          </a:stretch>
        </p:blipFill>
        <p:spPr>
          <a:xfrm>
            <a:off x="5664678" y="1339894"/>
            <a:ext cx="2544411" cy="3570657"/>
          </a:xfrm>
          <a:prstGeom prst="rect">
            <a:avLst/>
          </a:prstGeom>
          <a:noFill/>
          <a:ln>
            <a:noFill/>
          </a:ln>
        </p:spPr>
      </p:pic>
      <p:sp>
        <p:nvSpPr>
          <p:cNvPr id="638" name="Google Shape;638;p80"/>
          <p:cNvSpPr txBox="1"/>
          <p:nvPr/>
        </p:nvSpPr>
        <p:spPr>
          <a:xfrm>
            <a:off x="1338875" y="1740525"/>
            <a:ext cx="3894000" cy="2469000"/>
          </a:xfrm>
          <a:prstGeom prst="rect">
            <a:avLst/>
          </a:prstGeom>
          <a:noFill/>
          <a:ln>
            <a:noFill/>
          </a:ln>
        </p:spPr>
        <p:txBody>
          <a:bodyPr anchorCtr="0" anchor="t" bIns="91425" lIns="91425" spcFirstLastPara="1" rIns="91425" wrap="square" tIns="91425">
            <a:noAutofit/>
          </a:bodyPr>
          <a:lstStyle/>
          <a:p>
            <a:pPr indent="-412750" lvl="0" marL="457200" rtl="0" algn="l">
              <a:spcBef>
                <a:spcPts val="0"/>
              </a:spcBef>
              <a:spcAft>
                <a:spcPts val="0"/>
              </a:spcAft>
              <a:buClr>
                <a:schemeClr val="dk1"/>
              </a:buClr>
              <a:buSzPts val="2900"/>
              <a:buFont typeface="Calibri"/>
              <a:buAutoNum type="alphaUcPeriod"/>
            </a:pPr>
            <a:r>
              <a:rPr lang="en-GB" sz="2900">
                <a:solidFill>
                  <a:schemeClr val="dk1"/>
                </a:solidFill>
                <a:latin typeface="Calibri"/>
                <a:ea typeface="Calibri"/>
                <a:cs typeface="Calibri"/>
                <a:sym typeface="Calibri"/>
              </a:rPr>
              <a:t>Vestibulospinal Tract</a:t>
            </a:r>
            <a:endParaRPr sz="29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81"/>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644" name="Google Shape;644;p81"/>
          <p:cNvSpPr txBox="1"/>
          <p:nvPr>
            <p:ph idx="1" type="body"/>
          </p:nvPr>
        </p:nvSpPr>
        <p:spPr>
          <a:xfrm>
            <a:off x="628650" y="1369225"/>
            <a:ext cx="77280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4000"/>
              <a:t>What role do spinal </a:t>
            </a:r>
            <a:r>
              <a:rPr lang="en-GB" sz="4000"/>
              <a:t>descending</a:t>
            </a:r>
            <a:r>
              <a:rPr lang="en-GB" sz="4000"/>
              <a:t> tracts play in motor control? </a:t>
            </a:r>
            <a:endParaRPr sz="4000"/>
          </a:p>
        </p:txBody>
      </p:sp>
      <p:pic>
        <p:nvPicPr>
          <p:cNvPr id="645" name="Google Shape;645;p81"/>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46" name="Google Shape;646;p81"/>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2"/>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 </a:t>
            </a:r>
            <a:endParaRPr>
              <a:solidFill>
                <a:srgbClr val="FFFFFF"/>
              </a:solidFill>
            </a:endParaRPr>
          </a:p>
        </p:txBody>
      </p:sp>
      <p:sp>
        <p:nvSpPr>
          <p:cNvPr id="652" name="Google Shape;652;p82"/>
          <p:cNvSpPr txBox="1"/>
          <p:nvPr>
            <p:ph idx="1" type="body"/>
          </p:nvPr>
        </p:nvSpPr>
        <p:spPr>
          <a:xfrm>
            <a:off x="628650" y="1369225"/>
            <a:ext cx="78285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Spinal descending tracts are pathways that carry motor commands from the brain to the spinal cord, enabling the initiation and modulation of </a:t>
            </a:r>
            <a:r>
              <a:rPr lang="en-GB"/>
              <a:t>voluntary muscle movements and contributing to coordinated motor control.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Or something along the lines of that ^^^ :)</a:t>
            </a:r>
            <a:endParaRPr/>
          </a:p>
        </p:txBody>
      </p:sp>
      <p:pic>
        <p:nvPicPr>
          <p:cNvPr id="653" name="Google Shape;653;p82"/>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54" name="Google Shape;654;p82"/>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3"/>
          <p:cNvSpPr txBox="1"/>
          <p:nvPr>
            <p:ph idx="1" type="body"/>
          </p:nvPr>
        </p:nvSpPr>
        <p:spPr>
          <a:xfrm>
            <a:off x="5448301" y="1307551"/>
            <a:ext cx="3028800" cy="3394500"/>
          </a:xfrm>
          <a:prstGeom prst="rect">
            <a:avLst/>
          </a:prstGeom>
          <a:noFill/>
          <a:ln>
            <a:noFill/>
          </a:ln>
        </p:spPr>
        <p:txBody>
          <a:bodyPr anchorCtr="0" anchor="t" bIns="68575" lIns="68575" spcFirstLastPara="1" rIns="68575" wrap="square" tIns="68575">
            <a:noAutofit/>
          </a:bodyPr>
          <a:lstStyle/>
          <a:p>
            <a:pPr indent="-317500" lvl="0" marL="457200" rtl="0" algn="l">
              <a:lnSpc>
                <a:spcPct val="90000"/>
              </a:lnSpc>
              <a:spcBef>
                <a:spcPts val="0"/>
              </a:spcBef>
              <a:spcAft>
                <a:spcPts val="0"/>
              </a:spcAft>
              <a:buSzPts val="1400"/>
              <a:buChar char="-"/>
            </a:pPr>
            <a:r>
              <a:rPr lang="en-GB"/>
              <a:t>Retina Structure </a:t>
            </a:r>
            <a:endParaRPr/>
          </a:p>
          <a:p>
            <a:pPr indent="-317500" lvl="0" marL="457200" rtl="0" algn="l">
              <a:lnSpc>
                <a:spcPct val="90000"/>
              </a:lnSpc>
              <a:spcBef>
                <a:spcPts val="0"/>
              </a:spcBef>
              <a:spcAft>
                <a:spcPts val="0"/>
              </a:spcAft>
              <a:buSzPts val="1400"/>
              <a:buChar char="-"/>
            </a:pPr>
            <a:r>
              <a:rPr lang="en-GB"/>
              <a:t>Rod Cells </a:t>
            </a:r>
            <a:endParaRPr/>
          </a:p>
          <a:p>
            <a:pPr indent="-317500" lvl="0" marL="457200" rtl="0" algn="l">
              <a:lnSpc>
                <a:spcPct val="90000"/>
              </a:lnSpc>
              <a:spcBef>
                <a:spcPts val="0"/>
              </a:spcBef>
              <a:spcAft>
                <a:spcPts val="0"/>
              </a:spcAft>
              <a:buSzPts val="1400"/>
              <a:buChar char="-"/>
            </a:pPr>
            <a:r>
              <a:rPr lang="en-GB"/>
              <a:t>Cone Cells </a:t>
            </a:r>
            <a:endParaRPr/>
          </a:p>
          <a:p>
            <a:pPr indent="-317500" lvl="0" marL="457200" rtl="0" algn="l">
              <a:lnSpc>
                <a:spcPct val="90000"/>
              </a:lnSpc>
              <a:spcBef>
                <a:spcPts val="0"/>
              </a:spcBef>
              <a:spcAft>
                <a:spcPts val="0"/>
              </a:spcAft>
              <a:buSzPts val="1400"/>
              <a:buChar char="-"/>
            </a:pPr>
            <a:r>
              <a:rPr lang="en-GB"/>
              <a:t>Phototransduction </a:t>
            </a:r>
            <a:endParaRPr/>
          </a:p>
        </p:txBody>
      </p:sp>
      <p:sp>
        <p:nvSpPr>
          <p:cNvPr id="660" name="Google Shape;660;p83"/>
          <p:cNvSpPr txBox="1"/>
          <p:nvPr/>
        </p:nvSpPr>
        <p:spPr>
          <a:xfrm>
            <a:off x="208722" y="179784"/>
            <a:ext cx="8726700" cy="8574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661" name="Google Shape;661;p83"/>
          <p:cNvSpPr txBox="1"/>
          <p:nvPr/>
        </p:nvSpPr>
        <p:spPr>
          <a:xfrm>
            <a:off x="2033707" y="337280"/>
            <a:ext cx="3520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lang="en-GB" sz="2700">
                <a:solidFill>
                  <a:schemeClr val="lt1"/>
                </a:solidFill>
                <a:latin typeface="Calibri"/>
                <a:ea typeface="Calibri"/>
                <a:cs typeface="Calibri"/>
                <a:sym typeface="Calibri"/>
              </a:rPr>
              <a:t>Vision</a:t>
            </a:r>
            <a:endParaRPr sz="2700">
              <a:solidFill>
                <a:schemeClr val="lt1"/>
              </a:solidFill>
              <a:latin typeface="Calibri"/>
              <a:ea typeface="Calibri"/>
              <a:cs typeface="Calibri"/>
              <a:sym typeface="Calibri"/>
            </a:endParaRPr>
          </a:p>
        </p:txBody>
      </p:sp>
      <p:sp>
        <p:nvSpPr>
          <p:cNvPr id="662" name="Google Shape;662;p83"/>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663" name="Google Shape;663;p83"/>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pic>
        <p:nvPicPr>
          <p:cNvPr id="664" name="Google Shape;664;p83"/>
          <p:cNvPicPr preferRelativeResize="0"/>
          <p:nvPr/>
        </p:nvPicPr>
        <p:blipFill>
          <a:blip r:embed="rId4">
            <a:alphaModFix/>
          </a:blip>
          <a:stretch>
            <a:fillRect/>
          </a:stretch>
        </p:blipFill>
        <p:spPr>
          <a:xfrm>
            <a:off x="723751" y="1383634"/>
            <a:ext cx="4324499" cy="28260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The Cerebral Arteries</a:t>
            </a:r>
            <a:endParaRPr/>
          </a:p>
        </p:txBody>
      </p:sp>
      <p:sp>
        <p:nvSpPr>
          <p:cNvPr id="179" name="Google Shape;179;p30"/>
          <p:cNvSpPr txBox="1"/>
          <p:nvPr>
            <p:ph idx="1" type="body"/>
          </p:nvPr>
        </p:nvSpPr>
        <p:spPr>
          <a:xfrm>
            <a:off x="628650" y="1369225"/>
            <a:ext cx="30846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There arises 3 arteries from the circle of willis supplying the left and right cerebrum.</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The overall supply of each of these is seen on the right.</a:t>
            </a:r>
            <a:endParaRPr/>
          </a:p>
        </p:txBody>
      </p:sp>
      <p:pic>
        <p:nvPicPr>
          <p:cNvPr id="180" name="Google Shape;180;p30"/>
          <p:cNvPicPr preferRelativeResize="0"/>
          <p:nvPr/>
        </p:nvPicPr>
        <p:blipFill rotWithShape="1">
          <a:blip r:embed="rId3">
            <a:alphaModFix/>
          </a:blip>
          <a:srcRect b="0" l="0" r="24710" t="0"/>
          <a:stretch/>
        </p:blipFill>
        <p:spPr>
          <a:xfrm>
            <a:off x="3865850" y="1421225"/>
            <a:ext cx="5278149" cy="2601475"/>
          </a:xfrm>
          <a:prstGeom prst="rect">
            <a:avLst/>
          </a:prstGeom>
          <a:noFill/>
          <a:ln>
            <a:noFill/>
          </a:ln>
        </p:spPr>
      </p:pic>
      <p:pic>
        <p:nvPicPr>
          <p:cNvPr id="181" name="Google Shape;181;p30"/>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182" name="Google Shape;182;p30"/>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8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Retina</a:t>
            </a:r>
            <a:r>
              <a:rPr lang="en-GB"/>
              <a:t> Structure </a:t>
            </a:r>
            <a:endParaRPr/>
          </a:p>
        </p:txBody>
      </p:sp>
      <p:sp>
        <p:nvSpPr>
          <p:cNvPr id="670" name="Google Shape;670;p84"/>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AutoNum type="arabicPeriod"/>
            </a:pPr>
            <a:r>
              <a:rPr lang="en-GB"/>
              <a:t>Pigmented layer </a:t>
            </a:r>
            <a:endParaRPr/>
          </a:p>
          <a:p>
            <a:pPr indent="-317500" lvl="0" marL="457200" rtl="0" algn="l">
              <a:spcBef>
                <a:spcPts val="0"/>
              </a:spcBef>
              <a:spcAft>
                <a:spcPts val="0"/>
              </a:spcAft>
              <a:buSzPts val="1400"/>
              <a:buAutoNum type="arabicPeriod"/>
            </a:pPr>
            <a:r>
              <a:rPr lang="en-GB"/>
              <a:t>Neural layer </a:t>
            </a:r>
            <a:endParaRPr/>
          </a:p>
          <a:p>
            <a:pPr indent="-317500" lvl="0" marL="457200" rtl="0" algn="l">
              <a:spcBef>
                <a:spcPts val="0"/>
              </a:spcBef>
              <a:spcAft>
                <a:spcPts val="0"/>
              </a:spcAft>
              <a:buSzPts val="1400"/>
              <a:buAutoNum type="arabicPeriod"/>
            </a:pPr>
            <a:r>
              <a:rPr lang="en-GB"/>
              <a:t>Bipolar cells </a:t>
            </a:r>
            <a:endParaRPr/>
          </a:p>
          <a:p>
            <a:pPr indent="-317500" lvl="0" marL="457200" rtl="0" algn="l">
              <a:spcBef>
                <a:spcPts val="0"/>
              </a:spcBef>
              <a:spcAft>
                <a:spcPts val="0"/>
              </a:spcAft>
              <a:buSzPts val="1400"/>
              <a:buAutoNum type="arabicPeriod"/>
            </a:pPr>
            <a:r>
              <a:rPr lang="en-GB"/>
              <a:t>Ganglion cells - synapse in the lateral geniculate body </a:t>
            </a:r>
            <a:endParaRPr/>
          </a:p>
        </p:txBody>
      </p:sp>
      <p:sp>
        <p:nvSpPr>
          <p:cNvPr id="671" name="Google Shape;671;p84"/>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72" name="Google Shape;672;p84"/>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73" name="Google Shape;673;p84"/>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674" name="Google Shape;674;p84"/>
          <p:cNvPicPr preferRelativeResize="0"/>
          <p:nvPr/>
        </p:nvPicPr>
        <p:blipFill>
          <a:blip r:embed="rId4">
            <a:alphaModFix/>
          </a:blip>
          <a:stretch>
            <a:fillRect/>
          </a:stretch>
        </p:blipFill>
        <p:spPr>
          <a:xfrm>
            <a:off x="4676775" y="508000"/>
            <a:ext cx="3962400" cy="4127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8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Rod &amp; Cone Cells </a:t>
            </a:r>
            <a:endParaRPr/>
          </a:p>
        </p:txBody>
      </p:sp>
      <p:sp>
        <p:nvSpPr>
          <p:cNvPr id="680" name="Google Shape;680;p85"/>
          <p:cNvSpPr txBox="1"/>
          <p:nvPr>
            <p:ph idx="1" type="body"/>
          </p:nvPr>
        </p:nvSpPr>
        <p:spPr>
          <a:xfrm>
            <a:off x="628650" y="1369219"/>
            <a:ext cx="3886200" cy="32634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rPr lang="en-GB"/>
              <a:t>Rods </a:t>
            </a:r>
            <a:endParaRPr/>
          </a:p>
          <a:p>
            <a:pPr indent="-317500" lvl="0" marL="457200" rtl="0" algn="l">
              <a:spcBef>
                <a:spcPts val="800"/>
              </a:spcBef>
              <a:spcAft>
                <a:spcPts val="0"/>
              </a:spcAft>
              <a:buSzPts val="1400"/>
              <a:buChar char="-"/>
            </a:pPr>
            <a:r>
              <a:rPr lang="en-GB"/>
              <a:t>F</a:t>
            </a:r>
            <a:r>
              <a:rPr lang="en-GB"/>
              <a:t>unction</a:t>
            </a:r>
            <a:r>
              <a:rPr lang="en-GB"/>
              <a:t> in dim light and are insensitive to colour </a:t>
            </a:r>
            <a:endParaRPr/>
          </a:p>
          <a:p>
            <a:pPr indent="-317500" lvl="0" marL="457200" rtl="0" algn="l">
              <a:spcBef>
                <a:spcPts val="0"/>
              </a:spcBef>
              <a:spcAft>
                <a:spcPts val="0"/>
              </a:spcAft>
              <a:buSzPts val="1400"/>
              <a:buChar char="-"/>
            </a:pPr>
            <a:r>
              <a:rPr lang="en-GB"/>
              <a:t>Located in the periphery of the retina </a:t>
            </a:r>
            <a:endParaRPr/>
          </a:p>
          <a:p>
            <a:pPr indent="-317500" lvl="0" marL="457200" rtl="0" algn="l">
              <a:spcBef>
                <a:spcPts val="0"/>
              </a:spcBef>
              <a:spcAft>
                <a:spcPts val="0"/>
              </a:spcAft>
              <a:buSzPts val="1400"/>
              <a:buChar char="-"/>
            </a:pPr>
            <a:r>
              <a:rPr lang="en-GB"/>
              <a:t>Monochromatic vision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Cones </a:t>
            </a:r>
            <a:endParaRPr/>
          </a:p>
          <a:p>
            <a:pPr indent="-317500" lvl="0" marL="457200" rtl="0" algn="l">
              <a:spcBef>
                <a:spcPts val="800"/>
              </a:spcBef>
              <a:spcAft>
                <a:spcPts val="0"/>
              </a:spcAft>
              <a:buSzPts val="1400"/>
              <a:buChar char="-"/>
            </a:pPr>
            <a:r>
              <a:rPr lang="en-GB"/>
              <a:t>Respond to bright light and are sensitive to colour </a:t>
            </a:r>
            <a:endParaRPr/>
          </a:p>
          <a:p>
            <a:pPr indent="-317500" lvl="0" marL="457200" rtl="0" algn="l">
              <a:spcBef>
                <a:spcPts val="0"/>
              </a:spcBef>
              <a:spcAft>
                <a:spcPts val="0"/>
              </a:spcAft>
              <a:buSzPts val="1400"/>
              <a:buChar char="-"/>
            </a:pPr>
            <a:r>
              <a:rPr lang="en-GB"/>
              <a:t>Located in fovea </a:t>
            </a:r>
            <a:endParaRPr/>
          </a:p>
        </p:txBody>
      </p:sp>
      <p:pic>
        <p:nvPicPr>
          <p:cNvPr id="681" name="Google Shape;681;p85"/>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82" name="Google Shape;682;p85"/>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683" name="Google Shape;683;p85"/>
          <p:cNvPicPr preferRelativeResize="0"/>
          <p:nvPr/>
        </p:nvPicPr>
        <p:blipFill>
          <a:blip r:embed="rId4">
            <a:alphaModFix/>
          </a:blip>
          <a:stretch>
            <a:fillRect/>
          </a:stretch>
        </p:blipFill>
        <p:spPr>
          <a:xfrm>
            <a:off x="4514850" y="704850"/>
            <a:ext cx="4425550" cy="35565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Phototransduction</a:t>
            </a:r>
            <a:endParaRPr/>
          </a:p>
        </p:txBody>
      </p:sp>
      <p:sp>
        <p:nvSpPr>
          <p:cNvPr id="689" name="Google Shape;689;p86"/>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GB"/>
              <a:t>Rhodopsin pigment in Rod cells </a:t>
            </a:r>
            <a:endParaRPr/>
          </a:p>
          <a:p>
            <a:pPr indent="-317500" lvl="0" marL="457200" rtl="0" algn="l">
              <a:spcBef>
                <a:spcPts val="0"/>
              </a:spcBef>
              <a:spcAft>
                <a:spcPts val="0"/>
              </a:spcAft>
              <a:buSzPts val="1400"/>
              <a:buChar char="-"/>
            </a:pPr>
            <a:r>
              <a:rPr lang="en-GB"/>
              <a:t>Cone opsin in cone cells </a:t>
            </a:r>
            <a:endParaRPr/>
          </a:p>
          <a:p>
            <a:pPr indent="-317500" lvl="0" marL="457200" rtl="0" algn="l">
              <a:spcBef>
                <a:spcPts val="0"/>
              </a:spcBef>
              <a:spcAft>
                <a:spcPts val="0"/>
              </a:spcAft>
              <a:buSzPts val="1400"/>
              <a:buChar char="-"/>
            </a:pPr>
            <a:r>
              <a:rPr lang="en-GB"/>
              <a:t>Photon causes a conformational change to rhodopsin molecule </a:t>
            </a:r>
            <a:endParaRPr/>
          </a:p>
          <a:p>
            <a:pPr indent="-317500" lvl="0" marL="457200" rtl="0" algn="l">
              <a:spcBef>
                <a:spcPts val="0"/>
              </a:spcBef>
              <a:spcAft>
                <a:spcPts val="0"/>
              </a:spcAft>
              <a:buSzPts val="1400"/>
              <a:buChar char="-"/>
            </a:pPr>
            <a:r>
              <a:rPr lang="en-GB"/>
              <a:t>This triggers change in opsin molecule structure </a:t>
            </a:r>
            <a:endParaRPr/>
          </a:p>
          <a:p>
            <a:pPr indent="-317500" lvl="0" marL="457200" rtl="0" algn="l">
              <a:spcBef>
                <a:spcPts val="0"/>
              </a:spcBef>
              <a:spcAft>
                <a:spcPts val="0"/>
              </a:spcAft>
              <a:buSzPts val="1400"/>
              <a:buChar char="-"/>
            </a:pPr>
            <a:r>
              <a:rPr lang="en-GB"/>
              <a:t>This triggers a cascade within the cell </a:t>
            </a:r>
            <a:endParaRPr/>
          </a:p>
        </p:txBody>
      </p:sp>
      <p:sp>
        <p:nvSpPr>
          <p:cNvPr id="690" name="Google Shape;690;p86"/>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91" name="Google Shape;691;p86"/>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692" name="Google Shape;692;p86"/>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693" name="Google Shape;693;p86"/>
          <p:cNvPicPr preferRelativeResize="0"/>
          <p:nvPr/>
        </p:nvPicPr>
        <p:blipFill>
          <a:blip r:embed="rId4">
            <a:alphaModFix/>
          </a:blip>
          <a:stretch>
            <a:fillRect/>
          </a:stretch>
        </p:blipFill>
        <p:spPr>
          <a:xfrm>
            <a:off x="4514850" y="1038225"/>
            <a:ext cx="4229100" cy="33337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87"/>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699" name="Google Shape;699;p87"/>
          <p:cNvSpPr txBox="1"/>
          <p:nvPr/>
        </p:nvSpPr>
        <p:spPr>
          <a:xfrm>
            <a:off x="228600" y="179785"/>
            <a:ext cx="8676900" cy="8574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700" name="Google Shape;700;p87"/>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701" name="Google Shape;701;p87"/>
          <p:cNvSpPr txBox="1"/>
          <p:nvPr/>
        </p:nvSpPr>
        <p:spPr>
          <a:xfrm>
            <a:off x="2033707" y="337280"/>
            <a:ext cx="3520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lang="en-GB" sz="2700">
                <a:solidFill>
                  <a:schemeClr val="lt1"/>
                </a:solidFill>
                <a:latin typeface="Calibri"/>
                <a:ea typeface="Calibri"/>
                <a:cs typeface="Calibri"/>
                <a:sym typeface="Calibri"/>
              </a:rPr>
              <a:t>Visual Pathway </a:t>
            </a:r>
            <a:endParaRPr b="0" i="0" sz="1400" u="none" cap="none" strike="noStrike">
              <a:solidFill>
                <a:schemeClr val="dk1"/>
              </a:solidFill>
              <a:latin typeface="Calibri"/>
              <a:ea typeface="Calibri"/>
              <a:cs typeface="Calibri"/>
              <a:sym typeface="Calibri"/>
            </a:endParaRPr>
          </a:p>
        </p:txBody>
      </p:sp>
      <p:pic>
        <p:nvPicPr>
          <p:cNvPr id="702" name="Google Shape;702;p87"/>
          <p:cNvPicPr preferRelativeResize="0"/>
          <p:nvPr/>
        </p:nvPicPr>
        <p:blipFill>
          <a:blip r:embed="rId4">
            <a:alphaModFix/>
          </a:blip>
          <a:stretch>
            <a:fillRect/>
          </a:stretch>
        </p:blipFill>
        <p:spPr>
          <a:xfrm>
            <a:off x="2417714" y="1438650"/>
            <a:ext cx="4298667" cy="3263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Visual pathway</a:t>
            </a:r>
            <a:endParaRPr/>
          </a:p>
        </p:txBody>
      </p:sp>
      <p:sp>
        <p:nvSpPr>
          <p:cNvPr id="708" name="Google Shape;708;p88"/>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This arises from the two optic nerves leaving the eye</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They join at the </a:t>
            </a:r>
            <a:r>
              <a:rPr lang="en-GB"/>
              <a:t>optic</a:t>
            </a:r>
            <a:r>
              <a:rPr lang="en-GB"/>
              <a:t> chiasm, with Lateral fibres staying ipsilateral. Medial fibres move </a:t>
            </a:r>
            <a:r>
              <a:rPr lang="en-GB"/>
              <a:t>contralaterally.</a:t>
            </a:r>
            <a:endParaRPr/>
          </a:p>
          <a:p>
            <a:pPr indent="0" lvl="0" marL="0" rtl="0" algn="l">
              <a:spcBef>
                <a:spcPts val="800"/>
              </a:spcBef>
              <a:spcAft>
                <a:spcPts val="0"/>
              </a:spcAft>
              <a:buNone/>
            </a:pPr>
            <a:r>
              <a:t/>
            </a:r>
            <a:endParaRPr/>
          </a:p>
        </p:txBody>
      </p:sp>
      <p:sp>
        <p:nvSpPr>
          <p:cNvPr id="709" name="Google Shape;709;p88"/>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710" name="Google Shape;710;p88"/>
          <p:cNvPicPr preferRelativeResize="0"/>
          <p:nvPr/>
        </p:nvPicPr>
        <p:blipFill>
          <a:blip r:embed="rId3">
            <a:alphaModFix/>
          </a:blip>
          <a:stretch>
            <a:fillRect/>
          </a:stretch>
        </p:blipFill>
        <p:spPr>
          <a:xfrm>
            <a:off x="4475436" y="1369235"/>
            <a:ext cx="4193639" cy="3774275"/>
          </a:xfrm>
          <a:prstGeom prst="rect">
            <a:avLst/>
          </a:prstGeom>
          <a:noFill/>
          <a:ln>
            <a:noFill/>
          </a:ln>
        </p:spPr>
      </p:pic>
      <p:pic>
        <p:nvPicPr>
          <p:cNvPr id="711" name="Google Shape;711;p88"/>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712" name="Google Shape;712;p88"/>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8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Upper and lower radiation</a:t>
            </a:r>
            <a:endParaRPr/>
          </a:p>
        </p:txBody>
      </p:sp>
      <p:pic>
        <p:nvPicPr>
          <p:cNvPr id="718" name="Google Shape;718;p89"/>
          <p:cNvPicPr preferRelativeResize="0"/>
          <p:nvPr/>
        </p:nvPicPr>
        <p:blipFill>
          <a:blip r:embed="rId3">
            <a:alphaModFix/>
          </a:blip>
          <a:stretch>
            <a:fillRect/>
          </a:stretch>
        </p:blipFill>
        <p:spPr>
          <a:xfrm>
            <a:off x="4667250" y="1420444"/>
            <a:ext cx="4324351" cy="2834644"/>
          </a:xfrm>
          <a:prstGeom prst="rect">
            <a:avLst/>
          </a:prstGeom>
          <a:noFill/>
          <a:ln>
            <a:noFill/>
          </a:ln>
        </p:spPr>
      </p:pic>
      <p:pic>
        <p:nvPicPr>
          <p:cNvPr id="719" name="Google Shape;719;p89"/>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720" name="Google Shape;720;p89"/>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
        <p:nvSpPr>
          <p:cNvPr id="721" name="Google Shape;721;p89"/>
          <p:cNvSpPr txBox="1"/>
          <p:nvPr>
            <p:ph idx="1" type="body"/>
          </p:nvPr>
        </p:nvSpPr>
        <p:spPr>
          <a:xfrm>
            <a:off x="628650" y="1369219"/>
            <a:ext cx="3886200" cy="32634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rPr lang="en-GB"/>
              <a:t>At the lateral </a:t>
            </a:r>
            <a:r>
              <a:rPr lang="en-GB"/>
              <a:t>geniculate</a:t>
            </a:r>
            <a:r>
              <a:rPr lang="en-GB"/>
              <a:t> nucleus the optic tracts split.</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The upper optic radiation carries </a:t>
            </a:r>
            <a:r>
              <a:rPr lang="en-GB"/>
              <a:t>light from</a:t>
            </a:r>
            <a:r>
              <a:rPr lang="en-GB"/>
              <a:t> the, superior retinal quadrants, via the parietal lobe.</a:t>
            </a:r>
            <a:endParaRPr/>
          </a:p>
          <a:p>
            <a:pPr indent="0" lvl="0" marL="0" rtl="0" algn="l">
              <a:spcBef>
                <a:spcPts val="800"/>
              </a:spcBef>
              <a:spcAft>
                <a:spcPts val="0"/>
              </a:spcAft>
              <a:buNone/>
            </a:pPr>
            <a:r>
              <a:rPr lang="en-GB"/>
              <a:t>UPPer- Parietal</a:t>
            </a:r>
            <a:endParaRPr/>
          </a:p>
          <a:p>
            <a:pPr indent="0" lvl="0" marL="0" rtl="0" algn="l">
              <a:spcBef>
                <a:spcPts val="800"/>
              </a:spcBef>
              <a:spcAft>
                <a:spcPts val="0"/>
              </a:spcAft>
              <a:buNone/>
            </a:pPr>
            <a:r>
              <a:rPr lang="en-GB"/>
              <a:t>The lower optic radiation carries light from the inferior retinal quadrants via the temporal lobe</a:t>
            </a:r>
            <a:endParaRPr/>
          </a:p>
          <a:p>
            <a:pPr indent="0" lvl="0" marL="0" rtl="0" algn="l">
              <a:spcBef>
                <a:spcPts val="800"/>
              </a:spcBef>
              <a:spcAft>
                <a:spcPts val="0"/>
              </a:spcAft>
              <a:buNone/>
            </a:pPr>
            <a:r>
              <a:rPr lang="en-GB"/>
              <a:t>Lower stays LOW</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90"/>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727" name="Google Shape;727;p90"/>
          <p:cNvSpPr txBox="1"/>
          <p:nvPr>
            <p:ph idx="1" type="body"/>
          </p:nvPr>
        </p:nvSpPr>
        <p:spPr>
          <a:xfrm>
            <a:off x="628650" y="1369225"/>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A </a:t>
            </a:r>
            <a:r>
              <a:rPr lang="en-GB"/>
              <a:t>patient</a:t>
            </a:r>
            <a:r>
              <a:rPr lang="en-GB"/>
              <a:t> comes into your clinic complaining of having “tunnel vision”. They’re anxious and worried as their dad had “some kind of brain cancer” and he is worried that it may have a cancer too.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The patient’s CT scan shows a pituitary tumour. Explain his visual disturbance. </a:t>
            </a:r>
            <a:endParaRPr/>
          </a:p>
        </p:txBody>
      </p:sp>
      <p:pic>
        <p:nvPicPr>
          <p:cNvPr id="728" name="Google Shape;728;p90"/>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729" name="Google Shape;729;p90"/>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730" name="Google Shape;730;p90"/>
          <p:cNvPicPr preferRelativeResize="0"/>
          <p:nvPr/>
        </p:nvPicPr>
        <p:blipFill>
          <a:blip r:embed="rId4">
            <a:alphaModFix/>
          </a:blip>
          <a:stretch>
            <a:fillRect/>
          </a:stretch>
        </p:blipFill>
        <p:spPr>
          <a:xfrm>
            <a:off x="5802126" y="3388549"/>
            <a:ext cx="3163375" cy="1591049"/>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91"/>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a:t>
            </a:r>
            <a:r>
              <a:rPr lang="en-GB">
                <a:solidFill>
                  <a:srgbClr val="FFFFFF"/>
                </a:solidFill>
              </a:rPr>
              <a:t>: </a:t>
            </a:r>
            <a:endParaRPr>
              <a:solidFill>
                <a:srgbClr val="FFFFFF"/>
              </a:solidFill>
            </a:endParaRPr>
          </a:p>
        </p:txBody>
      </p:sp>
      <p:sp>
        <p:nvSpPr>
          <p:cNvPr id="736" name="Google Shape;736;p91"/>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Bitemporal Hemianopia</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Their pituitary tumor is pressing against the optic chiasm where the 2 lateral viewing nerves cross, hence they only have medial visual fields. </a:t>
            </a:r>
            <a:endParaRPr/>
          </a:p>
        </p:txBody>
      </p:sp>
      <p:pic>
        <p:nvPicPr>
          <p:cNvPr id="737" name="Google Shape;737;p91"/>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738" name="Google Shape;738;p91"/>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739" name="Google Shape;739;p91"/>
          <p:cNvPicPr preferRelativeResize="0"/>
          <p:nvPr/>
        </p:nvPicPr>
        <p:blipFill>
          <a:blip r:embed="rId4">
            <a:alphaModFix/>
          </a:blip>
          <a:stretch>
            <a:fillRect/>
          </a:stretch>
        </p:blipFill>
        <p:spPr>
          <a:xfrm>
            <a:off x="4629150" y="1582176"/>
            <a:ext cx="3951199" cy="26274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2"/>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745" name="Google Shape;745;p92"/>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You see a patient with the below lesion. What would the visual defect be?</a:t>
            </a:r>
            <a:endParaRPr/>
          </a:p>
        </p:txBody>
      </p:sp>
      <p:sp>
        <p:nvSpPr>
          <p:cNvPr id="746" name="Google Shape;746;p92"/>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Totoal visual loss</a:t>
            </a:r>
            <a:endParaRPr/>
          </a:p>
          <a:p>
            <a:pPr indent="0" lvl="0" marL="0" rtl="0" algn="l">
              <a:spcBef>
                <a:spcPts val="800"/>
              </a:spcBef>
              <a:spcAft>
                <a:spcPts val="0"/>
              </a:spcAft>
              <a:buNone/>
            </a:pPr>
            <a:r>
              <a:rPr lang="en-GB"/>
              <a:t>Left nasal hemianopia</a:t>
            </a:r>
            <a:endParaRPr/>
          </a:p>
          <a:p>
            <a:pPr indent="0" lvl="0" marL="0" rtl="0" algn="l">
              <a:spcBef>
                <a:spcPts val="800"/>
              </a:spcBef>
              <a:spcAft>
                <a:spcPts val="0"/>
              </a:spcAft>
              <a:buNone/>
            </a:pPr>
            <a:r>
              <a:rPr lang="en-GB"/>
              <a:t>Left homonymous hemianopia</a:t>
            </a:r>
            <a:endParaRPr/>
          </a:p>
          <a:p>
            <a:pPr indent="0" lvl="0" marL="0" rtl="0" algn="l">
              <a:spcBef>
                <a:spcPts val="800"/>
              </a:spcBef>
              <a:spcAft>
                <a:spcPts val="0"/>
              </a:spcAft>
              <a:buNone/>
            </a:pPr>
            <a:r>
              <a:rPr lang="en-GB"/>
              <a:t>Bitemporal heminaopia</a:t>
            </a:r>
            <a:endParaRPr/>
          </a:p>
        </p:txBody>
      </p:sp>
      <p:pic>
        <p:nvPicPr>
          <p:cNvPr id="747" name="Google Shape;747;p92"/>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748" name="Google Shape;748;p92"/>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749" name="Google Shape;749;p92"/>
          <p:cNvPicPr preferRelativeResize="0"/>
          <p:nvPr/>
        </p:nvPicPr>
        <p:blipFill>
          <a:blip r:embed="rId4">
            <a:alphaModFix/>
          </a:blip>
          <a:stretch>
            <a:fillRect/>
          </a:stretch>
        </p:blipFill>
        <p:spPr>
          <a:xfrm>
            <a:off x="1900600" y="2215175"/>
            <a:ext cx="2448926" cy="21966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3"/>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a:t>
            </a:r>
            <a:r>
              <a:rPr lang="en-GB">
                <a:solidFill>
                  <a:srgbClr val="FFFFFF"/>
                </a:solidFill>
              </a:rPr>
              <a:t>: </a:t>
            </a:r>
            <a:endParaRPr>
              <a:solidFill>
                <a:srgbClr val="FFFFFF"/>
              </a:solidFill>
            </a:endParaRPr>
          </a:p>
        </p:txBody>
      </p:sp>
      <p:sp>
        <p:nvSpPr>
          <p:cNvPr id="755" name="Google Shape;755;p93"/>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Left</a:t>
            </a:r>
            <a:r>
              <a:rPr lang="en-GB"/>
              <a:t> homonymous hemianopia</a:t>
            </a:r>
            <a:endParaRPr/>
          </a:p>
          <a:p>
            <a:pPr indent="0" lvl="0" marL="0" rtl="0" algn="l">
              <a:spcBef>
                <a:spcPts val="800"/>
              </a:spcBef>
              <a:spcAft>
                <a:spcPts val="0"/>
              </a:spcAft>
              <a:buNone/>
            </a:pPr>
            <a:r>
              <a:t/>
            </a:r>
            <a:endParaRPr/>
          </a:p>
          <a:p>
            <a:pPr indent="0" lvl="0" marL="0" rtl="0" algn="l">
              <a:spcBef>
                <a:spcPts val="800"/>
              </a:spcBef>
              <a:spcAft>
                <a:spcPts val="0"/>
              </a:spcAft>
              <a:buNone/>
            </a:pPr>
            <a:r>
              <a:t/>
            </a:r>
            <a:endParaRPr/>
          </a:p>
        </p:txBody>
      </p:sp>
      <p:sp>
        <p:nvSpPr>
          <p:cNvPr id="756" name="Google Shape;756;p93"/>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In this lesion the medial fibres of the left eye, and the lateral </a:t>
            </a:r>
            <a:r>
              <a:rPr lang="en-GB"/>
              <a:t>fibers</a:t>
            </a:r>
            <a:r>
              <a:rPr lang="en-GB"/>
              <a:t> of the right eye have been affected.</a:t>
            </a:r>
            <a:endParaRPr/>
          </a:p>
          <a:p>
            <a:pPr indent="0" lvl="0" marL="0" rtl="0" algn="l">
              <a:spcBef>
                <a:spcPts val="800"/>
              </a:spcBef>
              <a:spcAft>
                <a:spcPts val="0"/>
              </a:spcAft>
              <a:buNone/>
            </a:pPr>
            <a:r>
              <a:rPr lang="en-GB"/>
              <a:t>This results in the left sided vision being lost in both eyes, giving the below visual field</a:t>
            </a:r>
            <a:endParaRPr/>
          </a:p>
          <a:p>
            <a:pPr indent="0" lvl="0" marL="0" rtl="0" algn="l">
              <a:spcBef>
                <a:spcPts val="800"/>
              </a:spcBef>
              <a:spcAft>
                <a:spcPts val="0"/>
              </a:spcAft>
              <a:buNone/>
            </a:pPr>
            <a:r>
              <a:t/>
            </a:r>
            <a:endParaRPr/>
          </a:p>
        </p:txBody>
      </p:sp>
      <p:pic>
        <p:nvPicPr>
          <p:cNvPr id="757" name="Google Shape;757;p93"/>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758" name="Google Shape;758;p93"/>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759" name="Google Shape;759;p93"/>
          <p:cNvPicPr preferRelativeResize="0"/>
          <p:nvPr/>
        </p:nvPicPr>
        <p:blipFill>
          <a:blip r:embed="rId4">
            <a:alphaModFix/>
          </a:blip>
          <a:stretch>
            <a:fillRect/>
          </a:stretch>
        </p:blipFill>
        <p:spPr>
          <a:xfrm>
            <a:off x="628650" y="1865600"/>
            <a:ext cx="2842500" cy="2549700"/>
          </a:xfrm>
          <a:prstGeom prst="rect">
            <a:avLst/>
          </a:prstGeom>
          <a:noFill/>
          <a:ln>
            <a:noFill/>
          </a:ln>
        </p:spPr>
      </p:pic>
      <p:pic>
        <p:nvPicPr>
          <p:cNvPr id="760" name="Google Shape;760;p93"/>
          <p:cNvPicPr preferRelativeResize="0"/>
          <p:nvPr/>
        </p:nvPicPr>
        <p:blipFill>
          <a:blip r:embed="rId5">
            <a:alphaModFix/>
          </a:blip>
          <a:stretch>
            <a:fillRect/>
          </a:stretch>
        </p:blipFill>
        <p:spPr>
          <a:xfrm>
            <a:off x="4629150" y="3681230"/>
            <a:ext cx="3026315" cy="862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Anterior Cerebral Artery</a:t>
            </a:r>
            <a:endParaRPr/>
          </a:p>
        </p:txBody>
      </p:sp>
      <p:sp>
        <p:nvSpPr>
          <p:cNvPr id="188" name="Google Shape;188;p31"/>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Supplies the medial frontal and parietal lobes.</a:t>
            </a:r>
            <a:endParaRPr/>
          </a:p>
          <a:p>
            <a:pPr indent="0" lvl="0" marL="0" rtl="0" algn="l">
              <a:spcBef>
                <a:spcPts val="800"/>
              </a:spcBef>
              <a:spcAft>
                <a:spcPts val="0"/>
              </a:spcAft>
              <a:buNone/>
            </a:pPr>
            <a:r>
              <a:rPr lang="en-GB"/>
              <a:t>Frontal lobe- motor</a:t>
            </a:r>
            <a:endParaRPr/>
          </a:p>
          <a:p>
            <a:pPr indent="0" lvl="0" marL="0" rtl="0" algn="l">
              <a:spcBef>
                <a:spcPts val="800"/>
              </a:spcBef>
              <a:spcAft>
                <a:spcPts val="0"/>
              </a:spcAft>
              <a:buNone/>
            </a:pPr>
            <a:r>
              <a:rPr lang="en-GB"/>
              <a:t>Parietal- sensation</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Lesion to ACA= contralateral hemiparesis and hemiplegia. Affecting lower limb&gt; upper limb</a:t>
            </a:r>
            <a:endParaRPr/>
          </a:p>
        </p:txBody>
      </p:sp>
      <p:pic>
        <p:nvPicPr>
          <p:cNvPr id="189" name="Google Shape;189;p31"/>
          <p:cNvPicPr preferRelativeResize="0"/>
          <p:nvPr/>
        </p:nvPicPr>
        <p:blipFill>
          <a:blip r:embed="rId3">
            <a:alphaModFix/>
          </a:blip>
          <a:stretch>
            <a:fillRect/>
          </a:stretch>
        </p:blipFill>
        <p:spPr>
          <a:xfrm>
            <a:off x="5268550" y="1268050"/>
            <a:ext cx="3875450" cy="3875450"/>
          </a:xfrm>
          <a:prstGeom prst="rect">
            <a:avLst/>
          </a:prstGeom>
          <a:noFill/>
          <a:ln>
            <a:noFill/>
          </a:ln>
        </p:spPr>
      </p:pic>
      <p:pic>
        <p:nvPicPr>
          <p:cNvPr id="190" name="Google Shape;190;p31"/>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191" name="Google Shape;191;p31"/>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94"/>
          <p:cNvSpPr txBox="1"/>
          <p:nvPr/>
        </p:nvSpPr>
        <p:spPr>
          <a:xfrm>
            <a:off x="208722" y="179784"/>
            <a:ext cx="8726700" cy="8574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766" name="Google Shape;766;p94"/>
          <p:cNvSpPr txBox="1"/>
          <p:nvPr/>
        </p:nvSpPr>
        <p:spPr>
          <a:xfrm>
            <a:off x="2033707" y="337280"/>
            <a:ext cx="3520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lang="en-GB" sz="2700">
                <a:solidFill>
                  <a:schemeClr val="lt1"/>
                </a:solidFill>
                <a:latin typeface="Calibri"/>
                <a:ea typeface="Calibri"/>
                <a:cs typeface="Calibri"/>
                <a:sym typeface="Calibri"/>
              </a:rPr>
              <a:t>Auditory System </a:t>
            </a:r>
            <a:endParaRPr b="0" i="0" sz="1400" u="none" cap="none" strike="noStrike">
              <a:solidFill>
                <a:schemeClr val="dk1"/>
              </a:solidFill>
              <a:latin typeface="Calibri"/>
              <a:ea typeface="Calibri"/>
              <a:cs typeface="Calibri"/>
              <a:sym typeface="Calibri"/>
            </a:endParaRPr>
          </a:p>
        </p:txBody>
      </p:sp>
      <p:sp>
        <p:nvSpPr>
          <p:cNvPr id="767" name="Google Shape;767;p94"/>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768" name="Google Shape;768;p94"/>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pic>
        <p:nvPicPr>
          <p:cNvPr id="769" name="Google Shape;769;p94"/>
          <p:cNvPicPr preferRelativeResize="0"/>
          <p:nvPr/>
        </p:nvPicPr>
        <p:blipFill>
          <a:blip r:embed="rId4">
            <a:alphaModFix/>
          </a:blip>
          <a:stretch>
            <a:fillRect/>
          </a:stretch>
        </p:blipFill>
        <p:spPr>
          <a:xfrm>
            <a:off x="987156" y="1094562"/>
            <a:ext cx="7169695" cy="355011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95"/>
          <p:cNvSpPr txBox="1"/>
          <p:nvPr>
            <p:ph type="title"/>
          </p:nvPr>
        </p:nvSpPr>
        <p:spPr>
          <a:xfrm>
            <a:off x="628650" y="273844"/>
            <a:ext cx="7886700" cy="994200"/>
          </a:xfrm>
          <a:prstGeom prst="rect">
            <a:avLst/>
          </a:prstGeom>
          <a:solidFill>
            <a:srgbClr val="293267"/>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Auditory Pathway </a:t>
            </a:r>
            <a:endParaRPr>
              <a:solidFill>
                <a:srgbClr val="FFFFFF"/>
              </a:solidFill>
            </a:endParaRPr>
          </a:p>
        </p:txBody>
      </p:sp>
      <p:sp>
        <p:nvSpPr>
          <p:cNvPr id="775" name="Google Shape;775;p95"/>
          <p:cNvSpPr txBox="1"/>
          <p:nvPr>
            <p:ph idx="1" type="body"/>
          </p:nvPr>
        </p:nvSpPr>
        <p:spPr>
          <a:xfrm>
            <a:off x="628650" y="1369219"/>
            <a:ext cx="3886200" cy="3263400"/>
          </a:xfrm>
          <a:prstGeom prst="rect">
            <a:avLst/>
          </a:prstGeom>
        </p:spPr>
        <p:txBody>
          <a:bodyPr anchorCtr="0" anchor="t" bIns="34275" lIns="68575" spcFirstLastPara="1" rIns="68575" wrap="square" tIns="34275">
            <a:normAutofit fontScale="92500" lnSpcReduction="20000"/>
          </a:bodyPr>
          <a:lstStyle/>
          <a:p>
            <a:pPr indent="-310832" lvl="0" marL="457200" rtl="0" algn="l">
              <a:spcBef>
                <a:spcPts val="800"/>
              </a:spcBef>
              <a:spcAft>
                <a:spcPts val="0"/>
              </a:spcAft>
              <a:buSzPct val="66666"/>
              <a:buChar char="-"/>
            </a:pPr>
            <a:r>
              <a:rPr lang="en-GB"/>
              <a:t>Sound Pathway </a:t>
            </a:r>
            <a:endParaRPr/>
          </a:p>
          <a:p>
            <a:pPr indent="-310832" lvl="0" marL="457200" rtl="0" algn="l">
              <a:spcBef>
                <a:spcPts val="0"/>
              </a:spcBef>
              <a:spcAft>
                <a:spcPts val="0"/>
              </a:spcAft>
              <a:buSzPct val="66666"/>
              <a:buChar char="-"/>
            </a:pPr>
            <a:r>
              <a:rPr lang="en-GB"/>
              <a:t>Sound </a:t>
            </a:r>
            <a:endParaRPr/>
          </a:p>
          <a:p>
            <a:pPr indent="-310832" lvl="0" marL="457200" rtl="0" algn="l">
              <a:spcBef>
                <a:spcPts val="0"/>
              </a:spcBef>
              <a:spcAft>
                <a:spcPts val="0"/>
              </a:spcAft>
              <a:buSzPct val="66666"/>
              <a:buChar char="-"/>
            </a:pPr>
            <a:r>
              <a:rPr lang="en-GB"/>
              <a:t>External Acoustic meatus </a:t>
            </a:r>
            <a:endParaRPr/>
          </a:p>
          <a:p>
            <a:pPr indent="-310832" lvl="0" marL="457200" rtl="0" algn="l">
              <a:spcBef>
                <a:spcPts val="0"/>
              </a:spcBef>
              <a:spcAft>
                <a:spcPts val="0"/>
              </a:spcAft>
              <a:buSzPct val="66666"/>
              <a:buChar char="-"/>
            </a:pPr>
            <a:r>
              <a:rPr lang="en-GB"/>
              <a:t>Vibration of the tympanic membrane </a:t>
            </a:r>
            <a:endParaRPr/>
          </a:p>
          <a:p>
            <a:pPr indent="-310832" lvl="0" marL="457200" rtl="0" algn="l">
              <a:spcBef>
                <a:spcPts val="0"/>
              </a:spcBef>
              <a:spcAft>
                <a:spcPts val="0"/>
              </a:spcAft>
              <a:buSzPct val="66666"/>
              <a:buChar char="-"/>
            </a:pPr>
            <a:r>
              <a:rPr lang="en-GB"/>
              <a:t>Vibration of the ossicles </a:t>
            </a:r>
            <a:endParaRPr/>
          </a:p>
          <a:p>
            <a:pPr indent="-310832" lvl="0" marL="457200" rtl="0" algn="l">
              <a:spcBef>
                <a:spcPts val="0"/>
              </a:spcBef>
              <a:spcAft>
                <a:spcPts val="0"/>
              </a:spcAft>
              <a:buSzPct val="66666"/>
              <a:buChar char="-"/>
            </a:pPr>
            <a:r>
              <a:rPr lang="en-GB"/>
              <a:t>Oval window </a:t>
            </a:r>
            <a:endParaRPr/>
          </a:p>
          <a:p>
            <a:pPr indent="-310832" lvl="0" marL="457200" rtl="0" algn="l">
              <a:spcBef>
                <a:spcPts val="0"/>
              </a:spcBef>
              <a:spcAft>
                <a:spcPts val="0"/>
              </a:spcAft>
              <a:buSzPct val="66666"/>
              <a:buChar char="-"/>
            </a:pPr>
            <a:r>
              <a:rPr lang="en-GB"/>
              <a:t>Fluid filled Cochlea </a:t>
            </a:r>
            <a:r>
              <a:rPr lang="en-GB"/>
              <a:t>receives</a:t>
            </a:r>
            <a:r>
              <a:rPr lang="en-GB"/>
              <a:t> the vibrations </a:t>
            </a:r>
            <a:endParaRPr/>
          </a:p>
          <a:p>
            <a:pPr indent="-310832" lvl="0" marL="457200" rtl="0" algn="l">
              <a:spcBef>
                <a:spcPts val="0"/>
              </a:spcBef>
              <a:spcAft>
                <a:spcPts val="0"/>
              </a:spcAft>
              <a:buSzPct val="66666"/>
              <a:buChar char="-"/>
            </a:pPr>
            <a:r>
              <a:rPr lang="en-GB"/>
              <a:t>Organ of Corti </a:t>
            </a:r>
            <a:endParaRPr/>
          </a:p>
          <a:p>
            <a:pPr indent="-310832" lvl="0" marL="457200" rtl="0" algn="l">
              <a:spcBef>
                <a:spcPts val="0"/>
              </a:spcBef>
              <a:spcAft>
                <a:spcPts val="0"/>
              </a:spcAft>
              <a:buSzPct val="66666"/>
              <a:buChar char="-"/>
            </a:pPr>
            <a:r>
              <a:rPr lang="en-GB"/>
              <a:t>Basilar</a:t>
            </a:r>
            <a:r>
              <a:rPr lang="en-GB"/>
              <a:t> membrane </a:t>
            </a:r>
            <a:endParaRPr/>
          </a:p>
          <a:p>
            <a:pPr indent="-310832" lvl="0" marL="457200" rtl="0" algn="l">
              <a:spcBef>
                <a:spcPts val="0"/>
              </a:spcBef>
              <a:spcAft>
                <a:spcPts val="0"/>
              </a:spcAft>
              <a:buSzPct val="66666"/>
              <a:buChar char="-"/>
            </a:pPr>
            <a:r>
              <a:rPr lang="en-GB"/>
              <a:t>Hair cell depolarisation </a:t>
            </a:r>
            <a:endParaRPr/>
          </a:p>
          <a:p>
            <a:pPr indent="-310832" lvl="0" marL="457200" rtl="0" algn="l">
              <a:spcBef>
                <a:spcPts val="0"/>
              </a:spcBef>
              <a:spcAft>
                <a:spcPts val="0"/>
              </a:spcAft>
              <a:buSzPct val="66666"/>
              <a:buChar char="-"/>
            </a:pPr>
            <a:r>
              <a:rPr lang="en-GB"/>
              <a:t>Cochlear nerve </a:t>
            </a:r>
            <a:endParaRPr/>
          </a:p>
          <a:p>
            <a:pPr indent="-310832" lvl="0" marL="457200" rtl="0" algn="l">
              <a:spcBef>
                <a:spcPts val="0"/>
              </a:spcBef>
              <a:spcAft>
                <a:spcPts val="0"/>
              </a:spcAft>
              <a:buSzPct val="66666"/>
              <a:buChar char="-"/>
            </a:pPr>
            <a:r>
              <a:rPr lang="en-GB"/>
              <a:t>CN VIII </a:t>
            </a:r>
            <a:endParaRPr/>
          </a:p>
          <a:p>
            <a:pPr indent="-310832" lvl="0" marL="457200" rtl="0" algn="l">
              <a:spcBef>
                <a:spcPts val="0"/>
              </a:spcBef>
              <a:spcAft>
                <a:spcPts val="0"/>
              </a:spcAft>
              <a:buSzPct val="66666"/>
              <a:buChar char="-"/>
            </a:pPr>
            <a:r>
              <a:rPr lang="en-GB"/>
              <a:t>CNS </a:t>
            </a:r>
            <a:endParaRPr/>
          </a:p>
        </p:txBody>
      </p:sp>
      <p:pic>
        <p:nvPicPr>
          <p:cNvPr id="776" name="Google Shape;776;p95"/>
          <p:cNvPicPr preferRelativeResize="0"/>
          <p:nvPr/>
        </p:nvPicPr>
        <p:blipFill>
          <a:blip r:embed="rId3">
            <a:alphaModFix/>
          </a:blip>
          <a:stretch>
            <a:fillRect/>
          </a:stretch>
        </p:blipFill>
        <p:spPr>
          <a:xfrm>
            <a:off x="5220425" y="1369225"/>
            <a:ext cx="3577866" cy="3263401"/>
          </a:xfrm>
          <a:prstGeom prst="rect">
            <a:avLst/>
          </a:prstGeom>
          <a:noFill/>
          <a:ln>
            <a:noFill/>
          </a:ln>
        </p:spPr>
      </p:pic>
      <p:pic>
        <p:nvPicPr>
          <p:cNvPr id="777" name="Google Shape;777;p95"/>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778" name="Google Shape;778;p95"/>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9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Auditory Pathway </a:t>
            </a:r>
            <a:endParaRPr/>
          </a:p>
        </p:txBody>
      </p:sp>
      <p:sp>
        <p:nvSpPr>
          <p:cNvPr id="784" name="Google Shape;784;p96"/>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GB"/>
              <a:t>Cochlear hair cell receptors in the organ of corti </a:t>
            </a:r>
            <a:endParaRPr/>
          </a:p>
          <a:p>
            <a:pPr indent="-317500" lvl="0" marL="457200" rtl="0" algn="l">
              <a:spcBef>
                <a:spcPts val="0"/>
              </a:spcBef>
              <a:spcAft>
                <a:spcPts val="0"/>
              </a:spcAft>
              <a:buSzPts val="1400"/>
              <a:buChar char="-"/>
            </a:pPr>
            <a:r>
              <a:rPr lang="en-GB"/>
              <a:t>Ultimately</a:t>
            </a:r>
            <a:r>
              <a:rPr lang="en-GB"/>
              <a:t> reaches the primary auditory cortex for conscious perception </a:t>
            </a:r>
            <a:endParaRPr/>
          </a:p>
          <a:p>
            <a:pPr indent="-317500" lvl="0" marL="457200" rtl="0" algn="l">
              <a:spcBef>
                <a:spcPts val="0"/>
              </a:spcBef>
              <a:spcAft>
                <a:spcPts val="0"/>
              </a:spcAft>
              <a:buSzPts val="1400"/>
              <a:buChar char="-"/>
            </a:pPr>
            <a:r>
              <a:rPr lang="en-GB"/>
              <a:t>Unconscious</a:t>
            </a:r>
            <a:r>
              <a:rPr lang="en-GB"/>
              <a:t> processing of </a:t>
            </a:r>
            <a:r>
              <a:rPr lang="en-GB"/>
              <a:t>auditory</a:t>
            </a:r>
            <a:r>
              <a:rPr lang="en-GB"/>
              <a:t> </a:t>
            </a:r>
            <a:r>
              <a:rPr lang="en-GB"/>
              <a:t>information</a:t>
            </a:r>
            <a:r>
              <a:rPr lang="en-GB"/>
              <a:t> </a:t>
            </a:r>
            <a:r>
              <a:rPr lang="en-GB"/>
              <a:t>occurs</a:t>
            </a:r>
            <a:r>
              <a:rPr lang="en-GB"/>
              <a:t> in parallel </a:t>
            </a:r>
            <a:endParaRPr/>
          </a:p>
          <a:p>
            <a:pPr indent="0" lvl="0" marL="457200" rtl="0" algn="l">
              <a:spcBef>
                <a:spcPts val="800"/>
              </a:spcBef>
              <a:spcAft>
                <a:spcPts val="0"/>
              </a:spcAft>
              <a:buNone/>
            </a:pPr>
            <a:r>
              <a:t/>
            </a:r>
            <a:endParaRPr/>
          </a:p>
        </p:txBody>
      </p:sp>
      <p:sp>
        <p:nvSpPr>
          <p:cNvPr id="785" name="Google Shape;785;p96"/>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GB"/>
              <a:t>Primary</a:t>
            </a:r>
            <a:r>
              <a:rPr lang="en-GB"/>
              <a:t> lemniscal pathway</a:t>
            </a:r>
            <a:endParaRPr/>
          </a:p>
          <a:p>
            <a:pPr indent="-317500" lvl="0" marL="457200" rtl="0" algn="l">
              <a:spcBef>
                <a:spcPts val="800"/>
              </a:spcBef>
              <a:spcAft>
                <a:spcPts val="0"/>
              </a:spcAft>
              <a:buSzPts val="1400"/>
              <a:buChar char="-"/>
            </a:pPr>
            <a:r>
              <a:rPr lang="en-GB"/>
              <a:t>Main pathway </a:t>
            </a:r>
            <a:endParaRPr/>
          </a:p>
          <a:p>
            <a:pPr indent="-317500" lvl="0" marL="457200" rtl="0" algn="l">
              <a:spcBef>
                <a:spcPts val="0"/>
              </a:spcBef>
              <a:spcAft>
                <a:spcPts val="0"/>
              </a:spcAft>
              <a:buSzPts val="1400"/>
              <a:buChar char="-"/>
            </a:pPr>
            <a:r>
              <a:rPr lang="en-GB"/>
              <a:t>Auditory information reaches the primary auditory cortex </a:t>
            </a:r>
            <a:endParaRPr/>
          </a:p>
          <a:p>
            <a:pPr indent="0" lvl="0" marL="457200" rtl="0" algn="l">
              <a:spcBef>
                <a:spcPts val="800"/>
              </a:spcBef>
              <a:spcAft>
                <a:spcPts val="0"/>
              </a:spcAft>
              <a:buNone/>
            </a:pPr>
            <a:r>
              <a:t/>
            </a:r>
            <a:endParaRPr/>
          </a:p>
          <a:p>
            <a:pPr indent="0" lvl="0" marL="0" rtl="0" algn="l">
              <a:spcBef>
                <a:spcPts val="800"/>
              </a:spcBef>
              <a:spcAft>
                <a:spcPts val="0"/>
              </a:spcAft>
              <a:buNone/>
            </a:pPr>
            <a:r>
              <a:rPr lang="en-GB"/>
              <a:t>Non-lemniscal pathway</a:t>
            </a:r>
            <a:endParaRPr/>
          </a:p>
          <a:p>
            <a:pPr indent="-317500" lvl="0" marL="457200" rtl="0" algn="l">
              <a:spcBef>
                <a:spcPts val="800"/>
              </a:spcBef>
              <a:spcAft>
                <a:spcPts val="0"/>
              </a:spcAft>
              <a:buSzPts val="1400"/>
              <a:buChar char="-"/>
            </a:pPr>
            <a:r>
              <a:rPr lang="en-GB"/>
              <a:t>Mediating </a:t>
            </a:r>
            <a:r>
              <a:rPr lang="en-GB"/>
              <a:t>unconscious</a:t>
            </a:r>
            <a:r>
              <a:rPr lang="en-GB"/>
              <a:t> perception like attention, emotional response + auditory reflexes </a:t>
            </a:r>
            <a:endParaRPr/>
          </a:p>
        </p:txBody>
      </p:sp>
      <p:pic>
        <p:nvPicPr>
          <p:cNvPr id="786" name="Google Shape;786;p96"/>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787" name="Google Shape;787;p96"/>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97"/>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
        <p:nvSpPr>
          <p:cNvPr id="793" name="Google Shape;793;p97"/>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794" name="Google Shape;794;p97"/>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pic>
        <p:nvPicPr>
          <p:cNvPr id="795" name="Google Shape;795;p97"/>
          <p:cNvPicPr preferRelativeResize="0"/>
          <p:nvPr/>
        </p:nvPicPr>
        <p:blipFill>
          <a:blip r:embed="rId4">
            <a:alphaModFix/>
          </a:blip>
          <a:stretch>
            <a:fillRect/>
          </a:stretch>
        </p:blipFill>
        <p:spPr>
          <a:xfrm>
            <a:off x="0" y="508000"/>
            <a:ext cx="9144000" cy="4411980"/>
          </a:xfrm>
          <a:prstGeom prst="rect">
            <a:avLst/>
          </a:prstGeom>
          <a:noFill/>
          <a:ln>
            <a:noFill/>
          </a:ln>
        </p:spPr>
      </p:pic>
      <p:sp>
        <p:nvSpPr>
          <p:cNvPr id="796" name="Google Shape;796;p97"/>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9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Primary Pathway </a:t>
            </a:r>
            <a:endParaRPr/>
          </a:p>
        </p:txBody>
      </p:sp>
      <p:sp>
        <p:nvSpPr>
          <p:cNvPr id="802" name="Google Shape;802;p98"/>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Spiral Ganglion: </a:t>
            </a:r>
            <a:endParaRPr/>
          </a:p>
          <a:p>
            <a:pPr indent="-317500" lvl="0" marL="457200" rtl="0" algn="l">
              <a:spcBef>
                <a:spcPts val="800"/>
              </a:spcBef>
              <a:spcAft>
                <a:spcPts val="0"/>
              </a:spcAft>
              <a:buSzPts val="1400"/>
              <a:buChar char="-"/>
            </a:pPr>
            <a:r>
              <a:rPr lang="en-GB"/>
              <a:t>Receive signals from the hair cells in the organ of corti </a:t>
            </a:r>
            <a:endParaRPr/>
          </a:p>
          <a:p>
            <a:pPr indent="-317500" lvl="0" marL="457200" rtl="0" algn="l">
              <a:spcBef>
                <a:spcPts val="0"/>
              </a:spcBef>
              <a:spcAft>
                <a:spcPts val="0"/>
              </a:spcAft>
              <a:buSzPts val="1400"/>
              <a:buChar char="-"/>
            </a:pPr>
            <a:r>
              <a:rPr lang="en-GB"/>
              <a:t>Travel within the osseous spiral lamina </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Vestibular nerve + cochlear nerve = vestibulocochlear </a:t>
            </a:r>
            <a:r>
              <a:rPr lang="en-GB"/>
              <a:t>nerve</a:t>
            </a:r>
            <a:r>
              <a:rPr lang="en-GB"/>
              <a:t> (after they enter the acoustic meatus) </a:t>
            </a:r>
            <a:endParaRPr/>
          </a:p>
        </p:txBody>
      </p:sp>
      <p:pic>
        <p:nvPicPr>
          <p:cNvPr id="803" name="Google Shape;803;p98"/>
          <p:cNvPicPr preferRelativeResize="0"/>
          <p:nvPr/>
        </p:nvPicPr>
        <p:blipFill>
          <a:blip r:embed="rId3">
            <a:alphaModFix/>
          </a:blip>
          <a:stretch>
            <a:fillRect/>
          </a:stretch>
        </p:blipFill>
        <p:spPr>
          <a:xfrm>
            <a:off x="4514850" y="463650"/>
            <a:ext cx="4216200" cy="4216200"/>
          </a:xfrm>
          <a:prstGeom prst="rect">
            <a:avLst/>
          </a:prstGeom>
          <a:noFill/>
          <a:ln>
            <a:noFill/>
          </a:ln>
        </p:spPr>
      </p:pic>
      <p:pic>
        <p:nvPicPr>
          <p:cNvPr id="804" name="Google Shape;804;p98"/>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805" name="Google Shape;805;p98"/>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9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Cochlear Nuclei</a:t>
            </a:r>
            <a:endParaRPr/>
          </a:p>
        </p:txBody>
      </p:sp>
      <p:sp>
        <p:nvSpPr>
          <p:cNvPr id="811" name="Google Shape;811;p99"/>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Ventral cochlear nucleus; </a:t>
            </a:r>
            <a:endParaRPr/>
          </a:p>
          <a:p>
            <a:pPr indent="-317500" lvl="0" marL="457200" rtl="0" algn="l">
              <a:spcBef>
                <a:spcPts val="800"/>
              </a:spcBef>
              <a:spcAft>
                <a:spcPts val="0"/>
              </a:spcAft>
              <a:buSzPts val="1400"/>
              <a:buChar char="-"/>
            </a:pPr>
            <a:r>
              <a:rPr lang="en-GB"/>
              <a:t>Where the nerve enters the brainstem </a:t>
            </a:r>
            <a:endParaRPr/>
          </a:p>
          <a:p>
            <a:pPr indent="-317500" lvl="0" marL="457200" rtl="0" algn="l">
              <a:spcBef>
                <a:spcPts val="0"/>
              </a:spcBef>
              <a:spcAft>
                <a:spcPts val="0"/>
              </a:spcAft>
              <a:buSzPts val="1400"/>
              <a:buChar char="-"/>
            </a:pPr>
            <a:r>
              <a:rPr lang="en-GB"/>
              <a:t>Some fibres ascend in the lateral </a:t>
            </a:r>
            <a:r>
              <a:rPr lang="en-GB"/>
              <a:t>lemniscus</a:t>
            </a:r>
            <a:r>
              <a:rPr lang="en-GB"/>
              <a:t> </a:t>
            </a:r>
            <a:r>
              <a:rPr lang="en-GB"/>
              <a:t>bilaterally</a:t>
            </a:r>
            <a:r>
              <a:rPr lang="en-GB"/>
              <a:t> </a:t>
            </a:r>
            <a:endParaRPr/>
          </a:p>
          <a:p>
            <a:pPr indent="-317500" lvl="0" marL="457200" rtl="0" algn="l">
              <a:spcBef>
                <a:spcPts val="0"/>
              </a:spcBef>
              <a:spcAft>
                <a:spcPts val="0"/>
              </a:spcAft>
              <a:buSzPts val="1400"/>
              <a:buChar char="-"/>
            </a:pPr>
            <a:r>
              <a:rPr lang="en-GB"/>
              <a:t>Most fibres decussate to the contralateral </a:t>
            </a:r>
            <a:r>
              <a:rPr lang="en-GB"/>
              <a:t>superior</a:t>
            </a:r>
            <a:r>
              <a:rPr lang="en-GB"/>
              <a:t> olivary </a:t>
            </a:r>
            <a:r>
              <a:rPr lang="en-GB"/>
              <a:t>nuclei. </a:t>
            </a:r>
            <a:endParaRPr/>
          </a:p>
          <a:p>
            <a:pPr indent="-317500" lvl="0" marL="457200" rtl="0" algn="l">
              <a:spcBef>
                <a:spcPts val="0"/>
              </a:spcBef>
              <a:spcAft>
                <a:spcPts val="0"/>
              </a:spcAft>
              <a:buSzPts val="1400"/>
              <a:buChar char="-"/>
            </a:pPr>
            <a:r>
              <a:rPr lang="en-GB"/>
              <a:t>Projects upwards through the lateral lemniscus </a:t>
            </a:r>
            <a:endParaRPr/>
          </a:p>
        </p:txBody>
      </p:sp>
      <p:sp>
        <p:nvSpPr>
          <p:cNvPr id="812" name="Google Shape;812;p99"/>
          <p:cNvSpPr txBox="1"/>
          <p:nvPr>
            <p:ph idx="2" type="body"/>
          </p:nvPr>
        </p:nvSpPr>
        <p:spPr>
          <a:xfrm>
            <a:off x="4629150" y="1369219"/>
            <a:ext cx="38862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GB"/>
              <a:t>Dorsal cochlear nucleus;</a:t>
            </a:r>
            <a:endParaRPr/>
          </a:p>
          <a:p>
            <a:pPr indent="-317500" lvl="0" marL="457200" rtl="0" algn="l">
              <a:spcBef>
                <a:spcPts val="800"/>
              </a:spcBef>
              <a:spcAft>
                <a:spcPts val="0"/>
              </a:spcAft>
              <a:buSzPts val="1400"/>
              <a:buChar char="-"/>
            </a:pPr>
            <a:r>
              <a:rPr lang="en-GB"/>
              <a:t>Posterior</a:t>
            </a:r>
            <a:r>
              <a:rPr lang="en-GB"/>
              <a:t> to the inferior cerebellar peduncle </a:t>
            </a:r>
            <a:endParaRPr/>
          </a:p>
          <a:p>
            <a:pPr indent="-317500" lvl="0" marL="457200" rtl="0" algn="l">
              <a:spcBef>
                <a:spcPts val="0"/>
              </a:spcBef>
              <a:spcAft>
                <a:spcPts val="0"/>
              </a:spcAft>
              <a:buSzPts val="1400"/>
              <a:buChar char="-"/>
            </a:pPr>
            <a:r>
              <a:rPr lang="en-GB"/>
              <a:t>Small bump on the surface of the brainstem - “auditory tubercle” </a:t>
            </a:r>
            <a:endParaRPr/>
          </a:p>
          <a:p>
            <a:pPr indent="-317500" lvl="0" marL="457200" rtl="0" algn="l">
              <a:spcBef>
                <a:spcPts val="0"/>
              </a:spcBef>
              <a:spcAft>
                <a:spcPts val="0"/>
              </a:spcAft>
              <a:buSzPts val="1400"/>
              <a:buChar char="-"/>
            </a:pPr>
            <a:r>
              <a:rPr lang="en-GB"/>
              <a:t>m</a:t>
            </a:r>
            <a:r>
              <a:rPr lang="en-GB"/>
              <a:t>os t fibres cross the midline and ascend in the contralateral lateral </a:t>
            </a:r>
            <a:r>
              <a:rPr lang="en-GB"/>
              <a:t>lemniscus</a:t>
            </a:r>
            <a:r>
              <a:rPr lang="en-GB"/>
              <a:t> </a:t>
            </a:r>
            <a:endParaRPr/>
          </a:p>
          <a:p>
            <a:pPr indent="-317500" lvl="0" marL="457200" rtl="0" algn="l">
              <a:spcBef>
                <a:spcPts val="0"/>
              </a:spcBef>
              <a:spcAft>
                <a:spcPts val="0"/>
              </a:spcAft>
              <a:buSzPts val="1400"/>
              <a:buChar char="-"/>
            </a:pPr>
            <a:r>
              <a:rPr lang="en-GB"/>
              <a:t>Other fibres ascend in the ipsilateral lateral lemniscus </a:t>
            </a:r>
            <a:endParaRPr/>
          </a:p>
        </p:txBody>
      </p:sp>
      <p:pic>
        <p:nvPicPr>
          <p:cNvPr id="813" name="Google Shape;813;p99"/>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814" name="Google Shape;814;p99"/>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0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Inferior </a:t>
            </a:r>
            <a:r>
              <a:rPr lang="en-GB"/>
              <a:t>Colliculus</a:t>
            </a:r>
            <a:r>
              <a:rPr lang="en-GB"/>
              <a:t> + Medial Geniculate Body </a:t>
            </a:r>
            <a:endParaRPr/>
          </a:p>
        </p:txBody>
      </p:sp>
      <p:sp>
        <p:nvSpPr>
          <p:cNvPr id="820" name="Google Shape;820;p100"/>
          <p:cNvSpPr txBox="1"/>
          <p:nvPr>
            <p:ph idx="1" type="body"/>
          </p:nvPr>
        </p:nvSpPr>
        <p:spPr>
          <a:xfrm>
            <a:off x="628650" y="1369225"/>
            <a:ext cx="7565700" cy="3263400"/>
          </a:xfrm>
          <a:prstGeom prst="rect">
            <a:avLst/>
          </a:prstGeom>
        </p:spPr>
        <p:txBody>
          <a:bodyPr anchorCtr="0" anchor="t" bIns="34275" lIns="68575" spcFirstLastPara="1" rIns="68575" wrap="square" tIns="34275">
            <a:normAutofit/>
          </a:bodyPr>
          <a:lstStyle/>
          <a:p>
            <a:pPr indent="-317500" lvl="0" marL="457200" rtl="0" algn="l">
              <a:spcBef>
                <a:spcPts val="800"/>
              </a:spcBef>
              <a:spcAft>
                <a:spcPts val="0"/>
              </a:spcAft>
              <a:buSzPts val="1400"/>
              <a:buChar char="-"/>
            </a:pPr>
            <a:r>
              <a:rPr lang="en-GB"/>
              <a:t>Fibres ascending through the lateral lemniscus from both the cochlear nuclei and the superior olivary nuclei arrive at the inferior colliculus. Where they </a:t>
            </a:r>
            <a:r>
              <a:rPr lang="en-GB"/>
              <a:t>converge</a:t>
            </a:r>
            <a:endParaRPr/>
          </a:p>
          <a:p>
            <a:pPr indent="-317500" lvl="0" marL="457200" rtl="0" algn="l">
              <a:spcBef>
                <a:spcPts val="0"/>
              </a:spcBef>
              <a:spcAft>
                <a:spcPts val="0"/>
              </a:spcAft>
              <a:buSzPts val="1400"/>
              <a:buChar char="-"/>
            </a:pPr>
            <a:r>
              <a:rPr lang="en-GB"/>
              <a:t>Fibres project to the ipsilateral medial geniculate body in the thalamus </a:t>
            </a:r>
            <a:endParaRPr/>
          </a:p>
          <a:p>
            <a:pPr indent="-317500" lvl="0" marL="457200" rtl="0" algn="l">
              <a:spcBef>
                <a:spcPts val="0"/>
              </a:spcBef>
              <a:spcAft>
                <a:spcPts val="0"/>
              </a:spcAft>
              <a:buSzPts val="1400"/>
              <a:buChar char="-"/>
            </a:pPr>
            <a:r>
              <a:rPr lang="en-GB"/>
              <a:t>Fibres from here project to the primary auditory cortex </a:t>
            </a:r>
            <a:endParaRPr/>
          </a:p>
          <a:p>
            <a:pPr indent="-317500" lvl="0" marL="457200" rtl="0" algn="l">
              <a:spcBef>
                <a:spcPts val="0"/>
              </a:spcBef>
              <a:spcAft>
                <a:spcPts val="0"/>
              </a:spcAft>
              <a:buSzPts val="1400"/>
              <a:buChar char="-"/>
            </a:pPr>
            <a:r>
              <a:rPr lang="en-GB"/>
              <a:t>The primary auditory cortex is located in the superior temporal gyrus, under the lateral fissure </a:t>
            </a:r>
            <a:endParaRPr/>
          </a:p>
        </p:txBody>
      </p:sp>
      <p:pic>
        <p:nvPicPr>
          <p:cNvPr id="821" name="Google Shape;821;p100"/>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822" name="Google Shape;822;p100"/>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10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Central Auditory Pathway </a:t>
            </a:r>
            <a:endParaRPr/>
          </a:p>
        </p:txBody>
      </p:sp>
      <p:sp>
        <p:nvSpPr>
          <p:cNvPr id="828" name="Google Shape;828;p101"/>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GB"/>
              <a:t>E</a:t>
            </a:r>
            <a:r>
              <a:rPr lang="en-GB"/>
              <a:t>ighth CN + ear </a:t>
            </a:r>
            <a:r>
              <a:rPr lang="en-GB"/>
              <a:t>receptors </a:t>
            </a:r>
            <a:endParaRPr/>
          </a:p>
          <a:p>
            <a:pPr indent="0" lvl="0" marL="0" rtl="0" algn="l">
              <a:spcBef>
                <a:spcPts val="800"/>
              </a:spcBef>
              <a:spcAft>
                <a:spcPts val="0"/>
              </a:spcAft>
              <a:buNone/>
            </a:pPr>
            <a:r>
              <a:rPr b="1" lang="en-GB"/>
              <a:t>C</a:t>
            </a:r>
            <a:r>
              <a:rPr lang="en-GB"/>
              <a:t>ochlear nucleus </a:t>
            </a:r>
            <a:endParaRPr/>
          </a:p>
          <a:p>
            <a:pPr indent="0" lvl="0" marL="0" rtl="0" algn="l">
              <a:spcBef>
                <a:spcPts val="800"/>
              </a:spcBef>
              <a:spcAft>
                <a:spcPts val="0"/>
              </a:spcAft>
              <a:buNone/>
            </a:pPr>
            <a:r>
              <a:rPr lang="en-GB"/>
              <a:t>Superior </a:t>
            </a:r>
            <a:r>
              <a:rPr b="1" lang="en-GB"/>
              <a:t>O</a:t>
            </a:r>
            <a:r>
              <a:rPr lang="en-GB"/>
              <a:t>livary nucleus </a:t>
            </a:r>
            <a:endParaRPr/>
          </a:p>
          <a:p>
            <a:pPr indent="0" lvl="0" marL="0" rtl="0" algn="l">
              <a:spcBef>
                <a:spcPts val="800"/>
              </a:spcBef>
              <a:spcAft>
                <a:spcPts val="0"/>
              </a:spcAft>
              <a:buNone/>
            </a:pPr>
            <a:r>
              <a:rPr b="1" lang="en-GB"/>
              <a:t>L</a:t>
            </a:r>
            <a:r>
              <a:rPr lang="en-GB"/>
              <a:t>ateral lemniscus </a:t>
            </a:r>
            <a:endParaRPr/>
          </a:p>
          <a:p>
            <a:pPr indent="0" lvl="0" marL="0" rtl="0" algn="l">
              <a:spcBef>
                <a:spcPts val="800"/>
              </a:spcBef>
              <a:spcAft>
                <a:spcPts val="0"/>
              </a:spcAft>
              <a:buNone/>
            </a:pPr>
            <a:r>
              <a:rPr b="1" lang="en-GB"/>
              <a:t>I</a:t>
            </a:r>
            <a:r>
              <a:rPr lang="en-GB"/>
              <a:t>nferior Colliculus </a:t>
            </a:r>
            <a:endParaRPr/>
          </a:p>
          <a:p>
            <a:pPr indent="0" lvl="0" marL="0" rtl="0" algn="l">
              <a:spcBef>
                <a:spcPts val="800"/>
              </a:spcBef>
              <a:spcAft>
                <a:spcPts val="0"/>
              </a:spcAft>
              <a:buNone/>
            </a:pPr>
            <a:r>
              <a:rPr b="1" lang="en-GB"/>
              <a:t>M</a:t>
            </a:r>
            <a:r>
              <a:rPr lang="en-GB"/>
              <a:t>edial geniculate body </a:t>
            </a:r>
            <a:endParaRPr/>
          </a:p>
          <a:p>
            <a:pPr indent="0" lvl="0" marL="0" rtl="0" algn="l">
              <a:spcBef>
                <a:spcPts val="800"/>
              </a:spcBef>
              <a:spcAft>
                <a:spcPts val="0"/>
              </a:spcAft>
              <a:buNone/>
            </a:pPr>
            <a:r>
              <a:rPr b="1" lang="en-GB"/>
              <a:t>A</a:t>
            </a:r>
            <a:r>
              <a:rPr lang="en-GB"/>
              <a:t>uditory cortex </a:t>
            </a:r>
            <a:endParaRPr/>
          </a:p>
        </p:txBody>
      </p:sp>
      <p:sp>
        <p:nvSpPr>
          <p:cNvPr id="829" name="Google Shape;829;p101"/>
          <p:cNvSpPr txBox="1"/>
          <p:nvPr>
            <p:ph idx="2" type="body"/>
          </p:nvPr>
        </p:nvSpPr>
        <p:spPr>
          <a:xfrm>
            <a:off x="3714750" y="1426375"/>
            <a:ext cx="371400" cy="3263400"/>
          </a:xfrm>
          <a:prstGeom prst="rect">
            <a:avLst/>
          </a:prstGeom>
        </p:spPr>
        <p:txBody>
          <a:bodyPr anchorCtr="0" anchor="t" bIns="34275" lIns="68575" spcFirstLastPara="1" rIns="68575" wrap="square" tIns="34275">
            <a:normAutofit lnSpcReduction="20000"/>
          </a:bodyPr>
          <a:lstStyle/>
          <a:p>
            <a:pPr indent="0" lvl="0" marL="0" rtl="0" algn="l">
              <a:spcBef>
                <a:spcPts val="0"/>
              </a:spcBef>
              <a:spcAft>
                <a:spcPts val="0"/>
              </a:spcAft>
              <a:buClr>
                <a:schemeClr val="dk1"/>
              </a:buClr>
              <a:buSzPts val="1100"/>
              <a:buFont typeface="Arial"/>
              <a:buNone/>
            </a:pPr>
            <a:r>
              <a:rPr lang="en-GB" sz="3500"/>
              <a:t>ECOLIMA</a:t>
            </a:r>
            <a:endParaRPr sz="3500"/>
          </a:p>
          <a:p>
            <a:pPr indent="0" lvl="0" marL="0" rtl="0" algn="l">
              <a:spcBef>
                <a:spcPts val="800"/>
              </a:spcBef>
              <a:spcAft>
                <a:spcPts val="0"/>
              </a:spcAft>
              <a:buNone/>
            </a:pPr>
            <a:r>
              <a:t/>
            </a:r>
            <a:endParaRPr sz="3500"/>
          </a:p>
        </p:txBody>
      </p:sp>
      <p:pic>
        <p:nvPicPr>
          <p:cNvPr id="830" name="Google Shape;830;p101"/>
          <p:cNvPicPr preferRelativeResize="0"/>
          <p:nvPr/>
        </p:nvPicPr>
        <p:blipFill>
          <a:blip r:embed="rId3">
            <a:alphaModFix/>
          </a:blip>
          <a:stretch>
            <a:fillRect/>
          </a:stretch>
        </p:blipFill>
        <p:spPr>
          <a:xfrm>
            <a:off x="5695950" y="206850"/>
            <a:ext cx="2985251" cy="4729801"/>
          </a:xfrm>
          <a:prstGeom prst="rect">
            <a:avLst/>
          </a:prstGeom>
          <a:noFill/>
          <a:ln>
            <a:noFill/>
          </a:ln>
        </p:spPr>
      </p:pic>
      <p:pic>
        <p:nvPicPr>
          <p:cNvPr id="831" name="Google Shape;831;p101"/>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832" name="Google Shape;832;p101"/>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02"/>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838" name="Google Shape;838;p102"/>
          <p:cNvSpPr txBox="1"/>
          <p:nvPr>
            <p:ph idx="1" type="body"/>
          </p:nvPr>
        </p:nvSpPr>
        <p:spPr>
          <a:xfrm>
            <a:off x="628650" y="1369225"/>
            <a:ext cx="78396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Where does the vestibulocochlear nerve exit the skull? </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AutoNum type="alphaUcPeriod"/>
            </a:pPr>
            <a:r>
              <a:rPr lang="en-GB"/>
              <a:t>Jugular Foramen </a:t>
            </a:r>
            <a:endParaRPr/>
          </a:p>
          <a:p>
            <a:pPr indent="-317500" lvl="0" marL="457200" rtl="0" algn="l">
              <a:spcBef>
                <a:spcPts val="0"/>
              </a:spcBef>
              <a:spcAft>
                <a:spcPts val="0"/>
              </a:spcAft>
              <a:buSzPts val="1400"/>
              <a:buAutoNum type="alphaUcPeriod"/>
            </a:pPr>
            <a:r>
              <a:rPr lang="en-GB"/>
              <a:t>Hypoglossal Canal </a:t>
            </a:r>
            <a:endParaRPr/>
          </a:p>
          <a:p>
            <a:pPr indent="-317500" lvl="0" marL="457200" rtl="0" algn="l">
              <a:spcBef>
                <a:spcPts val="0"/>
              </a:spcBef>
              <a:spcAft>
                <a:spcPts val="0"/>
              </a:spcAft>
              <a:buSzPts val="1400"/>
              <a:buAutoNum type="alphaUcPeriod"/>
            </a:pPr>
            <a:r>
              <a:rPr lang="en-GB"/>
              <a:t>Medial geniculate body </a:t>
            </a:r>
            <a:endParaRPr/>
          </a:p>
          <a:p>
            <a:pPr indent="-317500" lvl="0" marL="457200" rtl="0" algn="l">
              <a:spcBef>
                <a:spcPts val="0"/>
              </a:spcBef>
              <a:spcAft>
                <a:spcPts val="0"/>
              </a:spcAft>
              <a:buSzPts val="1400"/>
              <a:buAutoNum type="alphaUcPeriod"/>
            </a:pPr>
            <a:r>
              <a:rPr lang="en-GB"/>
              <a:t>Internal acoustic meatus </a:t>
            </a:r>
            <a:endParaRPr/>
          </a:p>
          <a:p>
            <a:pPr indent="-317500" lvl="0" marL="457200" rtl="0" algn="l">
              <a:spcBef>
                <a:spcPts val="0"/>
              </a:spcBef>
              <a:spcAft>
                <a:spcPts val="0"/>
              </a:spcAft>
              <a:buSzPts val="1400"/>
              <a:buAutoNum type="alphaUcPeriod"/>
            </a:pPr>
            <a:r>
              <a:rPr lang="en-GB"/>
              <a:t>External acoustic meatus </a:t>
            </a:r>
            <a:endParaRPr/>
          </a:p>
        </p:txBody>
      </p:sp>
      <p:pic>
        <p:nvPicPr>
          <p:cNvPr id="839" name="Google Shape;839;p102"/>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840" name="Google Shape;840;p102"/>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103"/>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a:t>
            </a:r>
            <a:r>
              <a:rPr lang="en-GB">
                <a:solidFill>
                  <a:srgbClr val="FFFFFF"/>
                </a:solidFill>
              </a:rPr>
              <a:t>: </a:t>
            </a:r>
            <a:endParaRPr>
              <a:solidFill>
                <a:srgbClr val="FFFFFF"/>
              </a:solidFill>
            </a:endParaRPr>
          </a:p>
        </p:txBody>
      </p:sp>
      <p:sp>
        <p:nvSpPr>
          <p:cNvPr id="846" name="Google Shape;846;p103"/>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sz="2600"/>
          </a:p>
          <a:p>
            <a:pPr indent="0" lvl="0" marL="0" rtl="0" algn="l">
              <a:spcBef>
                <a:spcPts val="800"/>
              </a:spcBef>
              <a:spcAft>
                <a:spcPts val="0"/>
              </a:spcAft>
              <a:buNone/>
            </a:pPr>
            <a:r>
              <a:rPr lang="en-GB" sz="2600"/>
              <a:t>D . Internal acoustic meatus </a:t>
            </a:r>
            <a:endParaRPr sz="2600"/>
          </a:p>
        </p:txBody>
      </p:sp>
      <p:pic>
        <p:nvPicPr>
          <p:cNvPr id="847" name="Google Shape;847;p103"/>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848" name="Google Shape;848;p103"/>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849" name="Google Shape;849;p103"/>
          <p:cNvPicPr preferRelativeResize="0"/>
          <p:nvPr/>
        </p:nvPicPr>
        <p:blipFill>
          <a:blip r:embed="rId4">
            <a:alphaModFix/>
          </a:blip>
          <a:stretch>
            <a:fillRect/>
          </a:stretch>
        </p:blipFill>
        <p:spPr>
          <a:xfrm>
            <a:off x="4723025" y="1665919"/>
            <a:ext cx="4224416" cy="31291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Middle Cerebral Artery</a:t>
            </a:r>
            <a:endParaRPr/>
          </a:p>
        </p:txBody>
      </p:sp>
      <p:pic>
        <p:nvPicPr>
          <p:cNvPr id="197" name="Google Shape;197;p32"/>
          <p:cNvPicPr preferRelativeResize="0"/>
          <p:nvPr/>
        </p:nvPicPr>
        <p:blipFill>
          <a:blip r:embed="rId3">
            <a:alphaModFix/>
          </a:blip>
          <a:stretch>
            <a:fillRect/>
          </a:stretch>
        </p:blipFill>
        <p:spPr>
          <a:xfrm>
            <a:off x="5257800" y="1268050"/>
            <a:ext cx="3886200" cy="3886200"/>
          </a:xfrm>
          <a:prstGeom prst="rect">
            <a:avLst/>
          </a:prstGeom>
          <a:noFill/>
          <a:ln>
            <a:noFill/>
          </a:ln>
        </p:spPr>
      </p:pic>
      <p:sp>
        <p:nvSpPr>
          <p:cNvPr id="198" name="Google Shape;198;p32"/>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199" name="Google Shape;199;p32"/>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200" name="Google Shape;200;p32"/>
          <p:cNvSpPr txBox="1"/>
          <p:nvPr>
            <p:ph idx="1" type="body"/>
          </p:nvPr>
        </p:nvSpPr>
        <p:spPr>
          <a:xfrm>
            <a:off x="628650" y="1369219"/>
            <a:ext cx="3886200" cy="3263400"/>
          </a:xfrm>
          <a:prstGeom prst="rect">
            <a:avLst/>
          </a:prstGeom>
        </p:spPr>
        <p:txBody>
          <a:bodyPr anchorCtr="0" anchor="t" bIns="34275" lIns="68575" spcFirstLastPara="1" rIns="68575" wrap="square" tIns="34275">
            <a:normAutofit lnSpcReduction="10000"/>
          </a:bodyPr>
          <a:lstStyle/>
          <a:p>
            <a:pPr indent="0" lvl="0" marL="0" rtl="0" algn="l">
              <a:spcBef>
                <a:spcPts val="800"/>
              </a:spcBef>
              <a:spcAft>
                <a:spcPts val="0"/>
              </a:spcAft>
              <a:buNone/>
            </a:pPr>
            <a:r>
              <a:rPr lang="en-GB"/>
              <a:t>Lateral frontal, </a:t>
            </a:r>
            <a:r>
              <a:rPr lang="en-GB"/>
              <a:t>parietal</a:t>
            </a:r>
            <a:r>
              <a:rPr lang="en-GB"/>
              <a:t> and temporal lobes supplied.</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Hemiparesis and hemiplegia affecting upper over lower limb</a:t>
            </a:r>
            <a:endParaRPr/>
          </a:p>
          <a:p>
            <a:pPr indent="0" lvl="0" marL="0" rtl="0" algn="l">
              <a:spcBef>
                <a:spcPts val="800"/>
              </a:spcBef>
              <a:spcAft>
                <a:spcPts val="0"/>
              </a:spcAft>
              <a:buNone/>
            </a:pPr>
            <a:r>
              <a:rPr lang="en-GB"/>
              <a:t>Hemianopia due to lesion to visual pathway</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Aphasia due to lesion to </a:t>
            </a:r>
            <a:r>
              <a:rPr lang="en-GB"/>
              <a:t>Wernicke's</a:t>
            </a:r>
            <a:r>
              <a:rPr lang="en-GB"/>
              <a:t> or </a:t>
            </a:r>
            <a:r>
              <a:rPr lang="en-GB"/>
              <a:t>Broca's</a:t>
            </a:r>
            <a:r>
              <a:rPr lang="en-GB"/>
              <a:t> area</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sp>
        <p:nvSpPr>
          <p:cNvPr id="854" name="Google Shape;854;p104"/>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855" name="Google Shape;855;p104"/>
          <p:cNvSpPr txBox="1"/>
          <p:nvPr>
            <p:ph idx="1" type="body"/>
          </p:nvPr>
        </p:nvSpPr>
        <p:spPr>
          <a:xfrm>
            <a:off x="903750" y="1353350"/>
            <a:ext cx="72411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In the </a:t>
            </a:r>
            <a:r>
              <a:rPr lang="en-GB"/>
              <a:t>auditory</a:t>
            </a:r>
            <a:r>
              <a:rPr lang="en-GB"/>
              <a:t> </a:t>
            </a:r>
            <a:r>
              <a:rPr lang="en-GB"/>
              <a:t>pathway, what is the primary function of the cochlea? </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AutoNum type="alphaUcPeriod"/>
            </a:pPr>
            <a:r>
              <a:rPr lang="en-GB"/>
              <a:t>Amplifying sound waves </a:t>
            </a:r>
            <a:endParaRPr/>
          </a:p>
          <a:p>
            <a:pPr indent="-317500" lvl="0" marL="457200" rtl="0" algn="l">
              <a:spcBef>
                <a:spcPts val="0"/>
              </a:spcBef>
              <a:spcAft>
                <a:spcPts val="0"/>
              </a:spcAft>
              <a:buSzPts val="1400"/>
              <a:buAutoNum type="alphaUcPeriod"/>
            </a:pPr>
            <a:r>
              <a:rPr lang="en-GB"/>
              <a:t>Converting sound vibrations into electrical signals </a:t>
            </a:r>
            <a:endParaRPr/>
          </a:p>
          <a:p>
            <a:pPr indent="-317500" lvl="0" marL="457200" rtl="0" algn="l">
              <a:spcBef>
                <a:spcPts val="0"/>
              </a:spcBef>
              <a:spcAft>
                <a:spcPts val="0"/>
              </a:spcAft>
              <a:buSzPts val="1400"/>
              <a:buAutoNum type="alphaUcPeriod"/>
            </a:pPr>
            <a:r>
              <a:rPr lang="en-GB"/>
              <a:t>Filtering background noise </a:t>
            </a:r>
            <a:endParaRPr/>
          </a:p>
          <a:p>
            <a:pPr indent="-317500" lvl="0" marL="457200" rtl="0" algn="l">
              <a:spcBef>
                <a:spcPts val="0"/>
              </a:spcBef>
              <a:spcAft>
                <a:spcPts val="0"/>
              </a:spcAft>
              <a:buSzPts val="1400"/>
              <a:buAutoNum type="alphaUcPeriod"/>
            </a:pPr>
            <a:r>
              <a:rPr lang="en-GB"/>
              <a:t>Transmitting signals to the auditory cortex </a:t>
            </a:r>
            <a:endParaRPr/>
          </a:p>
          <a:p>
            <a:pPr indent="-317500" lvl="0" marL="457200" rtl="0" algn="l">
              <a:spcBef>
                <a:spcPts val="0"/>
              </a:spcBef>
              <a:spcAft>
                <a:spcPts val="0"/>
              </a:spcAft>
              <a:buSzPts val="1400"/>
              <a:buAutoNum type="alphaUcPeriod"/>
            </a:pPr>
            <a:r>
              <a:rPr lang="en-GB"/>
              <a:t>To hear </a:t>
            </a:r>
            <a:endParaRPr/>
          </a:p>
        </p:txBody>
      </p:sp>
      <p:pic>
        <p:nvPicPr>
          <p:cNvPr id="856" name="Google Shape;856;p104"/>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857" name="Google Shape;857;p104"/>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105"/>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 </a:t>
            </a:r>
            <a:endParaRPr>
              <a:solidFill>
                <a:srgbClr val="FFFFFF"/>
              </a:solidFill>
            </a:endParaRPr>
          </a:p>
        </p:txBody>
      </p:sp>
      <p:sp>
        <p:nvSpPr>
          <p:cNvPr id="863" name="Google Shape;863;p105"/>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B. Converting sound vibrations into </a:t>
            </a:r>
            <a:r>
              <a:rPr lang="en-GB"/>
              <a:t>electrical</a:t>
            </a:r>
            <a:r>
              <a:rPr lang="en-GB"/>
              <a:t> signs </a:t>
            </a:r>
            <a:endParaRPr/>
          </a:p>
        </p:txBody>
      </p:sp>
      <p:pic>
        <p:nvPicPr>
          <p:cNvPr id="864" name="Google Shape;864;p105"/>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865" name="Google Shape;865;p105"/>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866" name="Google Shape;866;p105"/>
          <p:cNvPicPr preferRelativeResize="0"/>
          <p:nvPr/>
        </p:nvPicPr>
        <p:blipFill>
          <a:blip r:embed="rId4">
            <a:alphaModFix/>
          </a:blip>
          <a:stretch>
            <a:fillRect/>
          </a:stretch>
        </p:blipFill>
        <p:spPr>
          <a:xfrm>
            <a:off x="3068700" y="1527925"/>
            <a:ext cx="5725263" cy="32634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106"/>
          <p:cNvSpPr txBox="1"/>
          <p:nvPr>
            <p:ph type="title"/>
          </p:nvPr>
        </p:nvSpPr>
        <p:spPr>
          <a:xfrm>
            <a:off x="628650" y="273844"/>
            <a:ext cx="7886700" cy="994200"/>
          </a:xfrm>
          <a:prstGeom prst="rect">
            <a:avLst/>
          </a:prstGeom>
          <a:solidFill>
            <a:srgbClr val="CC0000"/>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Question: </a:t>
            </a:r>
            <a:endParaRPr>
              <a:solidFill>
                <a:srgbClr val="FFFFFF"/>
              </a:solidFill>
            </a:endParaRPr>
          </a:p>
        </p:txBody>
      </p:sp>
      <p:sp>
        <p:nvSpPr>
          <p:cNvPr id="872" name="Google Shape;872;p106"/>
          <p:cNvSpPr txBox="1"/>
          <p:nvPr>
            <p:ph idx="1" type="body"/>
          </p:nvPr>
        </p:nvSpPr>
        <p:spPr>
          <a:xfrm>
            <a:off x="628650" y="1369225"/>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Which part of the ear is responsible for </a:t>
            </a:r>
            <a:r>
              <a:rPr lang="en-GB"/>
              <a:t>maintaining balance and spatial orientation in addition to its role in the auditory pathway?</a:t>
            </a:r>
            <a:endParaRPr/>
          </a:p>
          <a:p>
            <a:pPr indent="0" lvl="0" marL="0" rtl="0" algn="l">
              <a:spcBef>
                <a:spcPts val="800"/>
              </a:spcBef>
              <a:spcAft>
                <a:spcPts val="0"/>
              </a:spcAft>
              <a:buNone/>
            </a:pPr>
            <a:r>
              <a:t/>
            </a:r>
            <a:endParaRPr/>
          </a:p>
          <a:p>
            <a:pPr indent="-317500" lvl="0" marL="457200" rtl="0" algn="l">
              <a:spcBef>
                <a:spcPts val="800"/>
              </a:spcBef>
              <a:spcAft>
                <a:spcPts val="0"/>
              </a:spcAft>
              <a:buSzPts val="1400"/>
              <a:buAutoNum type="alphaUcPeriod"/>
            </a:pPr>
            <a:r>
              <a:rPr lang="en-GB"/>
              <a:t>Pinna </a:t>
            </a:r>
            <a:endParaRPr/>
          </a:p>
          <a:p>
            <a:pPr indent="-317500" lvl="0" marL="457200" rtl="0" algn="l">
              <a:spcBef>
                <a:spcPts val="0"/>
              </a:spcBef>
              <a:spcAft>
                <a:spcPts val="0"/>
              </a:spcAft>
              <a:buSzPts val="1400"/>
              <a:buAutoNum type="alphaUcPeriod"/>
            </a:pPr>
            <a:r>
              <a:rPr lang="en-GB"/>
              <a:t>Eardrum </a:t>
            </a:r>
            <a:endParaRPr/>
          </a:p>
          <a:p>
            <a:pPr indent="-317500" lvl="0" marL="457200" rtl="0" algn="l">
              <a:spcBef>
                <a:spcPts val="0"/>
              </a:spcBef>
              <a:spcAft>
                <a:spcPts val="0"/>
              </a:spcAft>
              <a:buSzPts val="1400"/>
              <a:buAutoNum type="alphaUcPeriod"/>
            </a:pPr>
            <a:r>
              <a:rPr lang="en-GB"/>
              <a:t>Vestibular System </a:t>
            </a:r>
            <a:endParaRPr/>
          </a:p>
          <a:p>
            <a:pPr indent="-317500" lvl="0" marL="457200" rtl="0" algn="l">
              <a:spcBef>
                <a:spcPts val="0"/>
              </a:spcBef>
              <a:spcAft>
                <a:spcPts val="0"/>
              </a:spcAft>
              <a:buSzPts val="1400"/>
              <a:buAutoNum type="alphaUcPeriod"/>
            </a:pPr>
            <a:r>
              <a:rPr lang="en-GB"/>
              <a:t>Cochlea </a:t>
            </a:r>
            <a:endParaRPr/>
          </a:p>
          <a:p>
            <a:pPr indent="-317500" lvl="0" marL="457200" rtl="0" algn="l">
              <a:spcBef>
                <a:spcPts val="0"/>
              </a:spcBef>
              <a:spcAft>
                <a:spcPts val="0"/>
              </a:spcAft>
              <a:buSzPts val="1400"/>
              <a:buAutoNum type="alphaUcPeriod"/>
            </a:pPr>
            <a:r>
              <a:rPr lang="en-GB"/>
              <a:t>Tympanic membrane </a:t>
            </a:r>
            <a:endParaRPr/>
          </a:p>
        </p:txBody>
      </p:sp>
      <p:pic>
        <p:nvPicPr>
          <p:cNvPr id="873" name="Google Shape;873;p106"/>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874" name="Google Shape;874;p106"/>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107"/>
          <p:cNvSpPr txBox="1"/>
          <p:nvPr>
            <p:ph type="title"/>
          </p:nvPr>
        </p:nvSpPr>
        <p:spPr>
          <a:xfrm>
            <a:off x="628650" y="273844"/>
            <a:ext cx="7886700" cy="994200"/>
          </a:xfrm>
          <a:prstGeom prst="rect">
            <a:avLst/>
          </a:prstGeom>
          <a:solidFill>
            <a:srgbClr val="93C47D"/>
          </a:solidFill>
        </p:spPr>
        <p:txBody>
          <a:bodyPr anchorCtr="0" anchor="ctr" bIns="34275" lIns="68575" spcFirstLastPara="1" rIns="68575" wrap="square" tIns="34275">
            <a:normAutofit/>
          </a:bodyPr>
          <a:lstStyle/>
          <a:p>
            <a:pPr indent="0" lvl="0" marL="0" rtl="0" algn="l">
              <a:spcBef>
                <a:spcPts val="0"/>
              </a:spcBef>
              <a:spcAft>
                <a:spcPts val="0"/>
              </a:spcAft>
              <a:buNone/>
            </a:pPr>
            <a:r>
              <a:rPr lang="en-GB">
                <a:solidFill>
                  <a:srgbClr val="FFFFFF"/>
                </a:solidFill>
              </a:rPr>
              <a:t>Answer: </a:t>
            </a:r>
            <a:endParaRPr>
              <a:solidFill>
                <a:srgbClr val="FFFFFF"/>
              </a:solidFill>
            </a:endParaRPr>
          </a:p>
        </p:txBody>
      </p:sp>
      <p:sp>
        <p:nvSpPr>
          <p:cNvPr id="880" name="Google Shape;880;p107"/>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3000"/>
              <a:t>C. Vestibular System </a:t>
            </a:r>
            <a:endParaRPr sz="3000"/>
          </a:p>
        </p:txBody>
      </p:sp>
      <p:pic>
        <p:nvPicPr>
          <p:cNvPr id="881" name="Google Shape;881;p107"/>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sp>
        <p:nvSpPr>
          <p:cNvPr id="882" name="Google Shape;882;p107"/>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883" name="Google Shape;883;p107"/>
          <p:cNvPicPr preferRelativeResize="0"/>
          <p:nvPr/>
        </p:nvPicPr>
        <p:blipFill>
          <a:blip r:embed="rId4">
            <a:alphaModFix/>
          </a:blip>
          <a:stretch>
            <a:fillRect/>
          </a:stretch>
        </p:blipFill>
        <p:spPr>
          <a:xfrm>
            <a:off x="4174946" y="1523450"/>
            <a:ext cx="3951950" cy="2923201"/>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108"/>
          <p:cNvSpPr txBox="1"/>
          <p:nvPr>
            <p:ph idx="1" type="body"/>
          </p:nvPr>
        </p:nvSpPr>
        <p:spPr>
          <a:xfrm>
            <a:off x="1485900" y="1200151"/>
            <a:ext cx="6172200" cy="3394472"/>
          </a:xfrm>
          <a:prstGeom prst="rect">
            <a:avLst/>
          </a:prstGeom>
          <a:noFill/>
          <a:ln>
            <a:noFill/>
          </a:ln>
        </p:spPr>
        <p:txBody>
          <a:bodyPr anchorCtr="0" anchor="t" bIns="34275" lIns="68575" spcFirstLastPara="1" rIns="68575" wrap="square" tIns="34275">
            <a:noAutofit/>
          </a:bodyPr>
          <a:lstStyle/>
          <a:p>
            <a:pPr indent="-317500" lvl="0" marL="457200" rtl="0" algn="l">
              <a:lnSpc>
                <a:spcPct val="90000"/>
              </a:lnSpc>
              <a:spcBef>
                <a:spcPts val="0"/>
              </a:spcBef>
              <a:spcAft>
                <a:spcPts val="0"/>
              </a:spcAft>
              <a:buSzPts val="1400"/>
              <a:buChar char="•"/>
            </a:pPr>
            <a:r>
              <a:rPr lang="en-GB" u="sng">
                <a:solidFill>
                  <a:schemeClr val="hlink"/>
                </a:solidFill>
                <a:hlinkClick r:id="rId3"/>
              </a:rPr>
              <a:t>https://teachmephysiology.com/</a:t>
            </a:r>
            <a:endParaRPr/>
          </a:p>
          <a:p>
            <a:pPr indent="0" lvl="0" marL="457200" rtl="0" algn="l">
              <a:lnSpc>
                <a:spcPct val="90000"/>
              </a:lnSpc>
              <a:spcBef>
                <a:spcPts val="0"/>
              </a:spcBef>
              <a:spcAft>
                <a:spcPts val="0"/>
              </a:spcAft>
              <a:buNone/>
            </a:pPr>
            <a:r>
              <a:t/>
            </a:r>
            <a:endParaRPr/>
          </a:p>
          <a:p>
            <a:pPr indent="-317500" lvl="0" marL="457200" rtl="0" algn="l">
              <a:lnSpc>
                <a:spcPct val="90000"/>
              </a:lnSpc>
              <a:spcBef>
                <a:spcPts val="0"/>
              </a:spcBef>
              <a:spcAft>
                <a:spcPts val="0"/>
              </a:spcAft>
              <a:buSzPts val="1400"/>
              <a:buChar char="•"/>
            </a:pPr>
            <a:r>
              <a:rPr lang="en-GB" u="sng">
                <a:solidFill>
                  <a:schemeClr val="hlink"/>
                </a:solidFill>
                <a:hlinkClick r:id="rId4"/>
              </a:rPr>
              <a:t>https://teachmeanatomy.info/</a:t>
            </a:r>
            <a:endParaRPr/>
          </a:p>
          <a:p>
            <a:pPr indent="0" lvl="0" marL="457200" rtl="0" algn="l">
              <a:lnSpc>
                <a:spcPct val="90000"/>
              </a:lnSpc>
              <a:spcBef>
                <a:spcPts val="0"/>
              </a:spcBef>
              <a:spcAft>
                <a:spcPts val="0"/>
              </a:spcAft>
              <a:buNone/>
            </a:pPr>
            <a:r>
              <a:t/>
            </a:r>
            <a:endParaRPr/>
          </a:p>
          <a:p>
            <a:pPr indent="-317500" lvl="0" marL="457200" rtl="0" algn="l">
              <a:lnSpc>
                <a:spcPct val="90000"/>
              </a:lnSpc>
              <a:spcBef>
                <a:spcPts val="0"/>
              </a:spcBef>
              <a:spcAft>
                <a:spcPts val="0"/>
              </a:spcAft>
              <a:buSzPts val="1400"/>
              <a:buChar char="•"/>
            </a:pPr>
            <a:r>
              <a:rPr lang="en-GB" u="sng">
                <a:solidFill>
                  <a:schemeClr val="hlink"/>
                </a:solidFill>
                <a:hlinkClick r:id="rId5"/>
              </a:rPr>
              <a:t>https://www.osmosis.org/home/dashboard</a:t>
            </a:r>
            <a:endParaRPr/>
          </a:p>
          <a:p>
            <a:pPr indent="0" lvl="0" marL="457200" rtl="0" algn="l">
              <a:lnSpc>
                <a:spcPct val="90000"/>
              </a:lnSpc>
              <a:spcBef>
                <a:spcPts val="0"/>
              </a:spcBef>
              <a:spcAft>
                <a:spcPts val="0"/>
              </a:spcAft>
              <a:buNone/>
            </a:pPr>
            <a:r>
              <a:t/>
            </a:r>
            <a:endParaRPr/>
          </a:p>
          <a:p>
            <a:pPr indent="-317500" lvl="0" marL="457200" rtl="0" algn="l">
              <a:lnSpc>
                <a:spcPct val="90000"/>
              </a:lnSpc>
              <a:spcBef>
                <a:spcPts val="0"/>
              </a:spcBef>
              <a:spcAft>
                <a:spcPts val="0"/>
              </a:spcAft>
              <a:buSzPts val="1400"/>
              <a:buChar char="•"/>
            </a:pPr>
            <a:r>
              <a:rPr lang="en-GB" u="sng">
                <a:solidFill>
                  <a:schemeClr val="hlink"/>
                </a:solidFill>
                <a:hlinkClick r:id="rId6"/>
              </a:rPr>
              <a:t>https://www.peerteaching.co.uk/phase-1.html</a:t>
            </a:r>
            <a:endParaRPr/>
          </a:p>
          <a:p>
            <a:pPr indent="-254000" lvl="0" marL="254000" rtl="0" algn="l">
              <a:lnSpc>
                <a:spcPct val="90000"/>
              </a:lnSpc>
              <a:spcBef>
                <a:spcPts val="0"/>
              </a:spcBef>
              <a:spcAft>
                <a:spcPts val="0"/>
              </a:spcAft>
              <a:buClr>
                <a:schemeClr val="dk1"/>
              </a:buClr>
              <a:buSzPts val="2100"/>
              <a:buNone/>
            </a:pPr>
            <a:r>
              <a:t/>
            </a:r>
            <a:endParaRPr/>
          </a:p>
        </p:txBody>
      </p:sp>
      <p:sp>
        <p:nvSpPr>
          <p:cNvPr id="889" name="Google Shape;889;p108"/>
          <p:cNvSpPr txBox="1"/>
          <p:nvPr/>
        </p:nvSpPr>
        <p:spPr>
          <a:xfrm>
            <a:off x="228600" y="179784"/>
            <a:ext cx="8666922" cy="85725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90" name="Google Shape;890;p108"/>
          <p:cNvSpPr txBox="1"/>
          <p:nvPr/>
        </p:nvSpPr>
        <p:spPr>
          <a:xfrm>
            <a:off x="2033707" y="337280"/>
            <a:ext cx="3520800" cy="900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lang="en-GB" sz="2700">
                <a:solidFill>
                  <a:schemeClr val="lt1"/>
                </a:solidFill>
                <a:latin typeface="Calibri"/>
                <a:ea typeface="Calibri"/>
                <a:cs typeface="Calibri"/>
                <a:sym typeface="Calibri"/>
              </a:rPr>
              <a:t>Useful Resources </a:t>
            </a:r>
            <a:endParaRPr sz="2700">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700"/>
              <a:buFont typeface="Arial"/>
              <a:buNone/>
            </a:pPr>
            <a:r>
              <a:t/>
            </a:r>
            <a:endParaRPr sz="2700">
              <a:solidFill>
                <a:schemeClr val="lt1"/>
              </a:solidFill>
              <a:latin typeface="Calibri"/>
              <a:ea typeface="Calibri"/>
              <a:cs typeface="Calibri"/>
              <a:sym typeface="Calibri"/>
            </a:endParaRPr>
          </a:p>
        </p:txBody>
      </p:sp>
      <p:sp>
        <p:nvSpPr>
          <p:cNvPr id="891" name="Google Shape;891;p108"/>
          <p:cNvSpPr txBox="1"/>
          <p:nvPr/>
        </p:nvSpPr>
        <p:spPr>
          <a:xfrm>
            <a:off x="1099428" y="4702041"/>
            <a:ext cx="3799284" cy="20835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892" name="Google Shape;892;p108"/>
          <p:cNvPicPr preferRelativeResize="0"/>
          <p:nvPr/>
        </p:nvPicPr>
        <p:blipFill rotWithShape="1">
          <a:blip r:embed="rId7">
            <a:alphaModFix/>
          </a:blip>
          <a:srcRect b="0" l="0" r="0" t="0"/>
          <a:stretch/>
        </p:blipFill>
        <p:spPr>
          <a:xfrm>
            <a:off x="228600" y="4209655"/>
            <a:ext cx="767417" cy="769936"/>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p109"/>
          <p:cNvSpPr txBox="1"/>
          <p:nvPr>
            <p:ph idx="1" type="body"/>
          </p:nvPr>
        </p:nvSpPr>
        <p:spPr>
          <a:xfrm>
            <a:off x="1485900" y="1200151"/>
            <a:ext cx="6172200" cy="3394500"/>
          </a:xfrm>
          <a:prstGeom prst="rect">
            <a:avLst/>
          </a:prstGeom>
          <a:noFill/>
          <a:ln>
            <a:noFill/>
          </a:ln>
        </p:spPr>
        <p:txBody>
          <a:bodyPr anchorCtr="0" anchor="t" bIns="34275" lIns="68575" spcFirstLastPara="1" rIns="68575" wrap="square" tIns="34275">
            <a:noAutofit/>
          </a:bodyPr>
          <a:lstStyle/>
          <a:p>
            <a:pPr indent="-254000" lvl="0" marL="254000" rtl="0" algn="l">
              <a:lnSpc>
                <a:spcPct val="90000"/>
              </a:lnSpc>
              <a:spcBef>
                <a:spcPts val="0"/>
              </a:spcBef>
              <a:spcAft>
                <a:spcPts val="0"/>
              </a:spcAft>
              <a:buClr>
                <a:schemeClr val="dk1"/>
              </a:buClr>
              <a:buSzPts val="2100"/>
              <a:buNone/>
            </a:pPr>
            <a:r>
              <a:rPr lang="en-GB"/>
              <a:t>We have covered: </a:t>
            </a:r>
            <a:endParaRPr/>
          </a:p>
          <a:p>
            <a:pPr indent="-254000" lvl="0" marL="254000" rtl="0" algn="l">
              <a:lnSpc>
                <a:spcPct val="90000"/>
              </a:lnSpc>
              <a:spcBef>
                <a:spcPts val="0"/>
              </a:spcBef>
              <a:spcAft>
                <a:spcPts val="0"/>
              </a:spcAft>
              <a:buClr>
                <a:schemeClr val="dk1"/>
              </a:buClr>
              <a:buSzPts val="2100"/>
              <a:buNone/>
            </a:pPr>
            <a:r>
              <a:t/>
            </a:r>
            <a:endParaRPr/>
          </a:p>
          <a:p>
            <a:pPr indent="-317500" lvl="0" marL="457200" rtl="0" algn="l">
              <a:spcBef>
                <a:spcPts val="0"/>
              </a:spcBef>
              <a:spcAft>
                <a:spcPts val="0"/>
              </a:spcAft>
              <a:buSzPts val="1400"/>
              <a:buChar char="-"/>
            </a:pPr>
            <a:r>
              <a:rPr lang="en-GB"/>
              <a:t>Cerebral Vasculature </a:t>
            </a:r>
            <a:endParaRPr/>
          </a:p>
          <a:p>
            <a:pPr indent="-317500" lvl="0" marL="457200" rtl="0" algn="l">
              <a:spcBef>
                <a:spcPts val="0"/>
              </a:spcBef>
              <a:spcAft>
                <a:spcPts val="0"/>
              </a:spcAft>
              <a:buSzPts val="1400"/>
              <a:buChar char="-"/>
            </a:pPr>
            <a:r>
              <a:rPr lang="en-GB"/>
              <a:t>Cranial Nerves</a:t>
            </a:r>
            <a:endParaRPr/>
          </a:p>
          <a:p>
            <a:pPr indent="-317500" lvl="0" marL="457200" rtl="0" algn="l">
              <a:spcBef>
                <a:spcPts val="0"/>
              </a:spcBef>
              <a:spcAft>
                <a:spcPts val="0"/>
              </a:spcAft>
              <a:buSzPts val="1400"/>
              <a:buChar char="-"/>
            </a:pPr>
            <a:r>
              <a:rPr lang="en-GB"/>
              <a:t>Pathways</a:t>
            </a:r>
            <a:endParaRPr/>
          </a:p>
          <a:p>
            <a:pPr indent="-317500" lvl="0" marL="457200" rtl="0" algn="l">
              <a:spcBef>
                <a:spcPts val="0"/>
              </a:spcBef>
              <a:spcAft>
                <a:spcPts val="0"/>
              </a:spcAft>
              <a:buSzPts val="1400"/>
              <a:buChar char="-"/>
            </a:pPr>
            <a:r>
              <a:rPr lang="en-GB"/>
              <a:t>Vision</a:t>
            </a:r>
            <a:endParaRPr/>
          </a:p>
          <a:p>
            <a:pPr indent="-317500" lvl="0" marL="457200" rtl="0" algn="l">
              <a:spcBef>
                <a:spcPts val="0"/>
              </a:spcBef>
              <a:spcAft>
                <a:spcPts val="0"/>
              </a:spcAft>
              <a:buSzPts val="1400"/>
              <a:buChar char="-"/>
            </a:pPr>
            <a:r>
              <a:rPr lang="en-GB"/>
              <a:t>Auditory System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Any Questions????</a:t>
            </a:r>
            <a:endParaRPr/>
          </a:p>
        </p:txBody>
      </p:sp>
      <p:sp>
        <p:nvSpPr>
          <p:cNvPr id="898" name="Google Shape;898;p109"/>
          <p:cNvSpPr txBox="1"/>
          <p:nvPr/>
        </p:nvSpPr>
        <p:spPr>
          <a:xfrm>
            <a:off x="228600" y="179784"/>
            <a:ext cx="8667000" cy="857400"/>
          </a:xfrm>
          <a:prstGeom prst="rect">
            <a:avLst/>
          </a:prstGeom>
          <a:solidFill>
            <a:srgbClr val="293267"/>
          </a:solid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899" name="Google Shape;899;p109"/>
          <p:cNvSpPr txBox="1"/>
          <p:nvPr/>
        </p:nvSpPr>
        <p:spPr>
          <a:xfrm>
            <a:off x="2033707" y="337280"/>
            <a:ext cx="3520800" cy="484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GB" sz="2700" u="none" cap="none" strike="noStrike">
                <a:solidFill>
                  <a:schemeClr val="lt1"/>
                </a:solidFill>
                <a:latin typeface="Calibri"/>
                <a:ea typeface="Calibri"/>
                <a:cs typeface="Calibri"/>
                <a:sym typeface="Calibri"/>
              </a:rPr>
              <a:t>Conclusion</a:t>
            </a:r>
            <a:endParaRPr b="0" i="0" sz="1400" u="none" cap="none" strike="noStrike">
              <a:solidFill>
                <a:schemeClr val="dk1"/>
              </a:solidFill>
              <a:latin typeface="Calibri"/>
              <a:ea typeface="Calibri"/>
              <a:cs typeface="Calibri"/>
              <a:sym typeface="Calibri"/>
            </a:endParaRPr>
          </a:p>
        </p:txBody>
      </p:sp>
      <p:sp>
        <p:nvSpPr>
          <p:cNvPr id="900" name="Google Shape;900;p109"/>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901" name="Google Shape;901;p109"/>
          <p:cNvPicPr preferRelativeResize="0"/>
          <p:nvPr/>
        </p:nvPicPr>
        <p:blipFill rotWithShape="1">
          <a:blip r:embed="rId3">
            <a:alphaModFix/>
          </a:blip>
          <a:srcRect b="0" l="0" r="0" t="0"/>
          <a:stretch/>
        </p:blipFill>
        <p:spPr>
          <a:xfrm>
            <a:off x="228600" y="4209655"/>
            <a:ext cx="767417" cy="769936"/>
          </a:xfrm>
          <a:prstGeom prst="rect">
            <a:avLst/>
          </a:prstGeom>
          <a:noFill/>
          <a:ln>
            <a:noFill/>
          </a:ln>
        </p:spPr>
      </p:pic>
      <p:pic>
        <p:nvPicPr>
          <p:cNvPr id="902" name="Google Shape;902;p109"/>
          <p:cNvPicPr preferRelativeResize="0"/>
          <p:nvPr/>
        </p:nvPicPr>
        <p:blipFill>
          <a:blip r:embed="rId4">
            <a:alphaModFix/>
          </a:blip>
          <a:stretch>
            <a:fillRect/>
          </a:stretch>
        </p:blipFill>
        <p:spPr>
          <a:xfrm>
            <a:off x="4898625" y="1610031"/>
            <a:ext cx="3785578" cy="25747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6" name="Shape 906"/>
        <p:cNvGrpSpPr/>
        <p:nvPr/>
      </p:nvGrpSpPr>
      <p:grpSpPr>
        <a:xfrm>
          <a:off x="0" y="0"/>
          <a:ext cx="0" cy="0"/>
          <a:chOff x="0" y="0"/>
          <a:chExt cx="0" cy="0"/>
        </a:xfrm>
      </p:grpSpPr>
      <p:sp>
        <p:nvSpPr>
          <p:cNvPr id="907" name="Google Shape;907;p110"/>
          <p:cNvSpPr txBox="1"/>
          <p:nvPr/>
        </p:nvSpPr>
        <p:spPr>
          <a:xfrm>
            <a:off x="2033707" y="4757738"/>
            <a:ext cx="3799284" cy="208359"/>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908" name="Google Shape;908;p110"/>
          <p:cNvPicPr preferRelativeResize="0"/>
          <p:nvPr/>
        </p:nvPicPr>
        <p:blipFill rotWithShape="1">
          <a:blip r:embed="rId3">
            <a:alphaModFix/>
          </a:blip>
          <a:srcRect b="0" l="0" r="0" t="0"/>
          <a:stretch/>
        </p:blipFill>
        <p:spPr>
          <a:xfrm>
            <a:off x="1266290" y="4291211"/>
            <a:ext cx="767417" cy="769936"/>
          </a:xfrm>
          <a:prstGeom prst="rect">
            <a:avLst/>
          </a:prstGeom>
          <a:noFill/>
          <a:ln>
            <a:noFill/>
          </a:ln>
        </p:spPr>
      </p:pic>
      <p:sp>
        <p:nvSpPr>
          <p:cNvPr id="909" name="Google Shape;909;p110"/>
          <p:cNvSpPr txBox="1"/>
          <p:nvPr/>
        </p:nvSpPr>
        <p:spPr>
          <a:xfrm>
            <a:off x="3357136" y="39974"/>
            <a:ext cx="2093400" cy="4848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GB" sz="2700" u="none" cap="none" strike="noStrike">
                <a:solidFill>
                  <a:schemeClr val="dk1"/>
                </a:solidFill>
                <a:latin typeface="Calibri"/>
                <a:ea typeface="Calibri"/>
                <a:cs typeface="Calibri"/>
                <a:sym typeface="Calibri"/>
              </a:rPr>
              <a:t>Feedback</a:t>
            </a:r>
            <a:endParaRPr b="0" i="0" sz="1400" u="none" cap="none" strike="noStrike">
              <a:solidFill>
                <a:schemeClr val="dk1"/>
              </a:solidFill>
              <a:latin typeface="Calibri"/>
              <a:ea typeface="Calibri"/>
              <a:cs typeface="Calibri"/>
              <a:sym typeface="Calibri"/>
            </a:endParaRPr>
          </a:p>
        </p:txBody>
      </p:sp>
      <p:sp>
        <p:nvSpPr>
          <p:cNvPr id="910" name="Google Shape;910;p110"/>
          <p:cNvSpPr txBox="1"/>
          <p:nvPr/>
        </p:nvSpPr>
        <p:spPr>
          <a:xfrm>
            <a:off x="2384102" y="4162025"/>
            <a:ext cx="5360700" cy="4233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GB" sz="2300" u="sng">
                <a:solidFill>
                  <a:srgbClr val="1155CC"/>
                </a:solidFill>
                <a:highlight>
                  <a:srgbClr val="FFFFFF"/>
                </a:highlight>
                <a:hlinkClick r:id="rId4">
                  <a:extLst>
                    <a:ext uri="{A12FA001-AC4F-418D-AE19-62706E023703}">
                      <ahyp:hlinkClr val="tx"/>
                    </a:ext>
                  </a:extLst>
                </a:hlinkClick>
              </a:rPr>
              <a:t>https://forms.gle/69K5s6HDBUeNQ9Dj7</a:t>
            </a:r>
            <a:r>
              <a:rPr lang="en-GB" sz="2300">
                <a:solidFill>
                  <a:srgbClr val="222222"/>
                </a:solidFill>
                <a:highlight>
                  <a:srgbClr val="FFFFFF"/>
                </a:highlight>
              </a:rPr>
              <a:t> </a:t>
            </a:r>
            <a:endParaRPr b="0" i="0" sz="3000" u="none" cap="none" strike="noStrike">
              <a:solidFill>
                <a:schemeClr val="dk1"/>
              </a:solidFill>
              <a:latin typeface="Calibri"/>
              <a:ea typeface="Calibri"/>
              <a:cs typeface="Calibri"/>
              <a:sym typeface="Calibri"/>
            </a:endParaRPr>
          </a:p>
        </p:txBody>
      </p:sp>
      <p:pic>
        <p:nvPicPr>
          <p:cNvPr id="911" name="Google Shape;911;p110"/>
          <p:cNvPicPr preferRelativeResize="0"/>
          <p:nvPr/>
        </p:nvPicPr>
        <p:blipFill>
          <a:blip r:embed="rId5">
            <a:alphaModFix/>
          </a:blip>
          <a:stretch>
            <a:fillRect/>
          </a:stretch>
        </p:blipFill>
        <p:spPr>
          <a:xfrm>
            <a:off x="2811325" y="712175"/>
            <a:ext cx="3185026" cy="3185026"/>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pic>
        <p:nvPicPr>
          <p:cNvPr id="916" name="Google Shape;916;p111"/>
          <p:cNvPicPr preferRelativeResize="0"/>
          <p:nvPr/>
        </p:nvPicPr>
        <p:blipFill rotWithShape="1">
          <a:blip r:embed="rId3">
            <a:alphaModFix/>
          </a:blip>
          <a:srcRect b="0" l="0" r="3646" t="0"/>
          <a:stretch/>
        </p:blipFill>
        <p:spPr>
          <a:xfrm>
            <a:off x="2248682" y="0"/>
            <a:ext cx="4600574" cy="5143500"/>
          </a:xfrm>
          <a:prstGeom prst="rect">
            <a:avLst/>
          </a:prstGeom>
          <a:noFill/>
          <a:ln cap="flat" cmpd="sng" w="9525">
            <a:solidFill>
              <a:srgbClr val="293267"/>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GB"/>
              <a:t>Posterior Cerebral Artery</a:t>
            </a:r>
            <a:endParaRPr/>
          </a:p>
        </p:txBody>
      </p:sp>
      <p:pic>
        <p:nvPicPr>
          <p:cNvPr id="206" name="Google Shape;206;p33"/>
          <p:cNvPicPr preferRelativeResize="0"/>
          <p:nvPr/>
        </p:nvPicPr>
        <p:blipFill rotWithShape="1">
          <a:blip r:embed="rId3">
            <a:alphaModFix/>
          </a:blip>
          <a:srcRect b="20252" l="56383" r="0" t="32867"/>
          <a:stretch/>
        </p:blipFill>
        <p:spPr>
          <a:xfrm>
            <a:off x="4971250" y="1369225"/>
            <a:ext cx="3544101" cy="2869348"/>
          </a:xfrm>
          <a:prstGeom prst="rect">
            <a:avLst/>
          </a:prstGeom>
          <a:noFill/>
          <a:ln>
            <a:noFill/>
          </a:ln>
        </p:spPr>
      </p:pic>
      <p:sp>
        <p:nvSpPr>
          <p:cNvPr id="207" name="Google Shape;207;p33"/>
          <p:cNvSpPr txBox="1"/>
          <p:nvPr/>
        </p:nvSpPr>
        <p:spPr>
          <a:xfrm>
            <a:off x="1099428" y="4702041"/>
            <a:ext cx="3799200" cy="2085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900"/>
              <a:buFont typeface="Arial"/>
              <a:buNone/>
            </a:pPr>
            <a:r>
              <a:rPr b="0" i="0" lang="en-GB" sz="900" u="none" cap="none" strike="noStrike">
                <a:solidFill>
                  <a:schemeClr val="dk1"/>
                </a:solidFill>
                <a:latin typeface="Calibri"/>
                <a:ea typeface="Calibri"/>
                <a:cs typeface="Calibri"/>
                <a:sym typeface="Calibri"/>
              </a:rPr>
              <a:t>The Peer Teaching Society is not liable for false or misleading information…</a:t>
            </a:r>
            <a:endParaRPr b="0" i="0" sz="1400" u="none" cap="none" strike="noStrike">
              <a:solidFill>
                <a:schemeClr val="dk1"/>
              </a:solidFill>
              <a:latin typeface="Calibri"/>
              <a:ea typeface="Calibri"/>
              <a:cs typeface="Calibri"/>
              <a:sym typeface="Calibri"/>
            </a:endParaRPr>
          </a:p>
        </p:txBody>
      </p:sp>
      <p:pic>
        <p:nvPicPr>
          <p:cNvPr id="208" name="Google Shape;208;p33"/>
          <p:cNvPicPr preferRelativeResize="0"/>
          <p:nvPr/>
        </p:nvPicPr>
        <p:blipFill rotWithShape="1">
          <a:blip r:embed="rId4">
            <a:alphaModFix/>
          </a:blip>
          <a:srcRect b="0" l="0" r="0" t="0"/>
          <a:stretch/>
        </p:blipFill>
        <p:spPr>
          <a:xfrm>
            <a:off x="228600" y="4209655"/>
            <a:ext cx="767417" cy="769936"/>
          </a:xfrm>
          <a:prstGeom prst="rect">
            <a:avLst/>
          </a:prstGeom>
          <a:noFill/>
          <a:ln>
            <a:noFill/>
          </a:ln>
        </p:spPr>
      </p:pic>
      <p:sp>
        <p:nvSpPr>
          <p:cNvPr id="209" name="Google Shape;209;p33"/>
          <p:cNvSpPr txBox="1"/>
          <p:nvPr>
            <p:ph idx="1" type="body"/>
          </p:nvPr>
        </p:nvSpPr>
        <p:spPr>
          <a:xfrm>
            <a:off x="628650" y="1369219"/>
            <a:ext cx="38862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a:t>Supplies the occipital lobe and posteromedial temporal lobe</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Occipital</a:t>
            </a:r>
            <a:r>
              <a:rPr lang="en-GB"/>
              <a:t> lobe- visual cortex</a:t>
            </a:r>
            <a:endParaRPr/>
          </a:p>
          <a:p>
            <a:pPr indent="0" lvl="0" marL="0" rtl="0" algn="l">
              <a:spcBef>
                <a:spcPts val="800"/>
              </a:spcBef>
              <a:spcAft>
                <a:spcPts val="0"/>
              </a:spcAft>
              <a:buNone/>
            </a:pPr>
            <a:r>
              <a:t/>
            </a:r>
            <a:endParaRPr/>
          </a:p>
          <a:p>
            <a:pPr indent="0" lvl="0" marL="0" rtl="0" algn="l">
              <a:spcBef>
                <a:spcPts val="800"/>
              </a:spcBef>
              <a:spcAft>
                <a:spcPts val="0"/>
              </a:spcAft>
              <a:buNone/>
            </a:pPr>
            <a:r>
              <a:rPr lang="en-GB"/>
              <a:t>Lesion- </a:t>
            </a:r>
            <a:r>
              <a:rPr lang="en-GB"/>
              <a:t>contralateral</a:t>
            </a:r>
            <a:r>
              <a:rPr lang="en-GB"/>
              <a:t> homonymous hemianopia with </a:t>
            </a:r>
            <a:r>
              <a:rPr lang="en-GB"/>
              <a:t>macular</a:t>
            </a:r>
            <a:r>
              <a:rPr lang="en-GB"/>
              <a:t> sparing</a:t>
            </a:r>
            <a:endParaRPr/>
          </a:p>
          <a:p>
            <a:pPr indent="0" lvl="0" marL="0" rtl="0" algn="l">
              <a:spcBef>
                <a:spcPts val="800"/>
              </a:spcBef>
              <a:spcAft>
                <a:spcPts val="0"/>
              </a:spcAft>
              <a:buNone/>
            </a:pPr>
            <a:r>
              <a:rPr lang="en-GB"/>
              <a:t>Visual agnosia</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
      <a:dk1>
        <a:srgbClr val="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